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408" r:id="rId3"/>
    <p:sldId id="331" r:id="rId4"/>
    <p:sldId id="457" r:id="rId5"/>
    <p:sldId id="470" r:id="rId6"/>
    <p:sldId id="2029" r:id="rId7"/>
    <p:sldId id="355" r:id="rId8"/>
    <p:sldId id="393" r:id="rId9"/>
    <p:sldId id="467" r:id="rId10"/>
    <p:sldId id="356" r:id="rId11"/>
    <p:sldId id="357" r:id="rId12"/>
    <p:sldId id="432" r:id="rId13"/>
    <p:sldId id="341" r:id="rId14"/>
    <p:sldId id="313" r:id="rId15"/>
    <p:sldId id="2027" r:id="rId16"/>
    <p:sldId id="2028" r:id="rId17"/>
    <p:sldId id="364" r:id="rId18"/>
    <p:sldId id="311" r:id="rId19"/>
    <p:sldId id="361" r:id="rId20"/>
    <p:sldId id="262" r:id="rId21"/>
    <p:sldId id="2030" r:id="rId22"/>
    <p:sldId id="404" r:id="rId23"/>
    <p:sldId id="471" r:id="rId24"/>
    <p:sldId id="2018" r:id="rId25"/>
    <p:sldId id="299" r:id="rId26"/>
    <p:sldId id="2019" r:id="rId27"/>
    <p:sldId id="2003" r:id="rId28"/>
    <p:sldId id="272" r:id="rId29"/>
    <p:sldId id="2020" r:id="rId30"/>
    <p:sldId id="2021" r:id="rId31"/>
    <p:sldId id="2022" r:id="rId32"/>
    <p:sldId id="2697" r:id="rId33"/>
    <p:sldId id="477" r:id="rId34"/>
    <p:sldId id="449" r:id="rId35"/>
    <p:sldId id="2691" r:id="rId36"/>
    <p:sldId id="2692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F8B630-28AA-03BC-4AE6-E7819CD4BC1B}" name="Jess Selland" initials="JS" userId="S::jess.selland@lifeviewgroup.org::7dc2800f-ed2e-45af-999c-cea798735739" providerId="AD"/>
  <p188:author id="{EBD0175B-FD4F-E4F9-AF55-8A7C9430C043}" name="Kelly Polk" initials="KP" userId="S::kelly.polk@lifeviewgroup.org::c25df887-dfcc-49a2-a3f9-40941e869490" providerId="AD"/>
  <p188:author id="{72D5039D-D708-E5F1-E3EF-2ED0FBBD6086}" name="Rebecca Beach" initials="RB" userId="S::rebecca.beach@lifeviewgroup.org::9a221d1c-d60f-4b39-b48e-c2f2fbafaa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798"/>
    <a:srgbClr val="E9EBF5"/>
    <a:srgbClr val="5996D1"/>
    <a:srgbClr val="CFD5EA"/>
    <a:srgbClr val="F2A040"/>
    <a:srgbClr val="EAC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66223" autoAdjust="0"/>
  </p:normalViewPr>
  <p:slideViewPr>
    <p:cSldViewPr snapToGrid="0">
      <p:cViewPr varScale="1">
        <p:scale>
          <a:sx n="73" d="100"/>
          <a:sy n="73" d="100"/>
        </p:scale>
        <p:origin x="23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97431-285F-4F83-849B-0C019318890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7EF17-C9D3-4827-BFAE-4F3F21326126}">
      <dgm:prSet phldrT="[Text]"/>
      <dgm:spPr/>
      <dgm:t>
        <a:bodyPr/>
        <a:lstStyle/>
        <a:p>
          <a:r>
            <a:rPr lang="en-US"/>
            <a:t>A provider has 90 days from the date of the EOB to file a written complaint to ABH</a:t>
          </a:r>
        </a:p>
      </dgm:t>
    </dgm:pt>
    <dgm:pt modelId="{DD87F8AB-D8AC-445A-B174-C3EAF95B7D63}" type="parTrans" cxnId="{B2BE6B39-230F-4D72-9E35-4F6DA2CD6A13}">
      <dgm:prSet/>
      <dgm:spPr/>
      <dgm:t>
        <a:bodyPr/>
        <a:lstStyle/>
        <a:p>
          <a:endParaRPr lang="en-US"/>
        </a:p>
      </dgm:t>
    </dgm:pt>
    <dgm:pt modelId="{825B8680-4DC9-455E-8A0B-D9AAF47EAFC1}" type="sibTrans" cxnId="{B2BE6B39-230F-4D72-9E35-4F6DA2CD6A13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D4250DE-FFB0-4F20-B996-070FB981BD1A}">
      <dgm:prSet phldrT="[Text]"/>
      <dgm:spPr/>
      <dgm:t>
        <a:bodyPr/>
        <a:lstStyle/>
        <a:p>
          <a:r>
            <a:rPr lang="en-US"/>
            <a:t>ABH provides written notice of  receipt of the complaint within 3 business days</a:t>
          </a:r>
        </a:p>
      </dgm:t>
    </dgm:pt>
    <dgm:pt modelId="{76F25D96-4284-4500-84B9-52C89117AD01}" type="parTrans" cxnId="{CDCB53D1-FF2D-460F-A7FD-C7B0B5205148}">
      <dgm:prSet/>
      <dgm:spPr/>
      <dgm:t>
        <a:bodyPr/>
        <a:lstStyle/>
        <a:p>
          <a:endParaRPr lang="en-US"/>
        </a:p>
      </dgm:t>
    </dgm:pt>
    <dgm:pt modelId="{28C963AD-329C-4A89-84CF-6913FA247A52}" type="sibTrans" cxnId="{CDCB53D1-FF2D-460F-A7FD-C7B0B5205148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D0D0F18-EE43-4B84-8811-F3DD5AFEBCFF}">
      <dgm:prSet phldrT="[Text]"/>
      <dgm:spPr/>
      <dgm:t>
        <a:bodyPr/>
        <a:lstStyle/>
        <a:p>
          <a:r>
            <a:rPr lang="en-US"/>
            <a:t>ABH  provides written notice of status/outcome every 30 days until resolved</a:t>
          </a:r>
        </a:p>
      </dgm:t>
    </dgm:pt>
    <dgm:pt modelId="{E814E6EC-6EF1-4D1E-B805-D349504726B4}" type="parTrans" cxnId="{7B2F222C-5A4E-420E-8997-147FB08B78A7}">
      <dgm:prSet/>
      <dgm:spPr/>
      <dgm:t>
        <a:bodyPr/>
        <a:lstStyle/>
        <a:p>
          <a:endParaRPr lang="en-US"/>
        </a:p>
      </dgm:t>
    </dgm:pt>
    <dgm:pt modelId="{CEBCD48E-0D90-4EAB-86B0-D082D69CE652}" type="sibTrans" cxnId="{7B2F222C-5A4E-420E-8997-147FB08B78A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96CD4C9E-B5D5-49D9-98D7-7E1624F2087A}">
      <dgm:prSet phldrT="[Text]"/>
      <dgm:spPr/>
      <dgm:t>
        <a:bodyPr/>
        <a:lstStyle/>
        <a:p>
          <a:r>
            <a:rPr lang="en-US"/>
            <a:t>Appeal Process - Refer to EOB cover letter</a:t>
          </a:r>
        </a:p>
      </dgm:t>
    </dgm:pt>
    <dgm:pt modelId="{35508B0D-E6D4-4130-971C-A347F34DDD16}" type="parTrans" cxnId="{53581D02-58A6-47AF-9316-A981A7871CA3}">
      <dgm:prSet/>
      <dgm:spPr/>
      <dgm:t>
        <a:bodyPr/>
        <a:lstStyle/>
        <a:p>
          <a:endParaRPr lang="en-US"/>
        </a:p>
      </dgm:t>
    </dgm:pt>
    <dgm:pt modelId="{E628918C-805E-4361-8AB8-602DB039910F}" type="sibTrans" cxnId="{53581D02-58A6-47AF-9316-A981A7871CA3}">
      <dgm:prSet/>
      <dgm:spPr/>
      <dgm:t>
        <a:bodyPr/>
        <a:lstStyle/>
        <a:p>
          <a:endParaRPr lang="en-US"/>
        </a:p>
      </dgm:t>
    </dgm:pt>
    <dgm:pt modelId="{B9F5F5ED-C27E-403C-8CF1-81BE5A104504}" type="pres">
      <dgm:prSet presAssocID="{B5D97431-285F-4F83-849B-0C019318890D}" presName="diagram" presStyleCnt="0">
        <dgm:presLayoutVars>
          <dgm:dir/>
          <dgm:resizeHandles val="exact"/>
        </dgm:presLayoutVars>
      </dgm:prSet>
      <dgm:spPr/>
    </dgm:pt>
    <dgm:pt modelId="{429258B1-761B-4A19-8672-5FBB5BC76269}" type="pres">
      <dgm:prSet presAssocID="{0267EF17-C9D3-4827-BFAE-4F3F21326126}" presName="node" presStyleLbl="node1" presStyleIdx="0" presStyleCnt="4" custLinFactNeighborX="-491" custLinFactNeighborY="-47">
        <dgm:presLayoutVars>
          <dgm:bulletEnabled val="1"/>
        </dgm:presLayoutVars>
      </dgm:prSet>
      <dgm:spPr/>
    </dgm:pt>
    <dgm:pt modelId="{CD9C837A-0997-49A8-B0FB-954CCD5FC122}" type="pres">
      <dgm:prSet presAssocID="{825B8680-4DC9-455E-8A0B-D9AAF47EAFC1}" presName="sibTrans" presStyleLbl="sibTrans2D1" presStyleIdx="0" presStyleCnt="3"/>
      <dgm:spPr/>
    </dgm:pt>
    <dgm:pt modelId="{07BC3288-5E8F-43FA-937F-3B252B9340DC}" type="pres">
      <dgm:prSet presAssocID="{825B8680-4DC9-455E-8A0B-D9AAF47EAFC1}" presName="connectorText" presStyleLbl="sibTrans2D1" presStyleIdx="0" presStyleCnt="3"/>
      <dgm:spPr/>
    </dgm:pt>
    <dgm:pt modelId="{11362EB8-2381-407F-9495-35656D8E5D71}" type="pres">
      <dgm:prSet presAssocID="{1D4250DE-FFB0-4F20-B996-070FB981BD1A}" presName="node" presStyleLbl="node1" presStyleIdx="1" presStyleCnt="4">
        <dgm:presLayoutVars>
          <dgm:bulletEnabled val="1"/>
        </dgm:presLayoutVars>
      </dgm:prSet>
      <dgm:spPr/>
    </dgm:pt>
    <dgm:pt modelId="{27CE3499-96D4-488F-818E-C5D2BB39916C}" type="pres">
      <dgm:prSet presAssocID="{28C963AD-329C-4A89-84CF-6913FA247A52}" presName="sibTrans" presStyleLbl="sibTrans2D1" presStyleIdx="1" presStyleCnt="3" custScaleX="146382"/>
      <dgm:spPr/>
    </dgm:pt>
    <dgm:pt modelId="{32F2DCF9-EC9E-4AB7-81E1-FAC812F92B76}" type="pres">
      <dgm:prSet presAssocID="{28C963AD-329C-4A89-84CF-6913FA247A52}" presName="connectorText" presStyleLbl="sibTrans2D1" presStyleIdx="1" presStyleCnt="3"/>
      <dgm:spPr/>
    </dgm:pt>
    <dgm:pt modelId="{2DF6718B-9B37-4A89-92DB-370432693C9F}" type="pres">
      <dgm:prSet presAssocID="{3D0D0F18-EE43-4B84-8811-F3DD5AFEBCFF}" presName="node" presStyleLbl="node1" presStyleIdx="2" presStyleCnt="4" custLinFactNeighborX="82" custLinFactNeighborY="-13710">
        <dgm:presLayoutVars>
          <dgm:bulletEnabled val="1"/>
        </dgm:presLayoutVars>
      </dgm:prSet>
      <dgm:spPr/>
    </dgm:pt>
    <dgm:pt modelId="{CD390C50-8EDB-463A-BDF9-5366286E08F7}" type="pres">
      <dgm:prSet presAssocID="{CEBCD48E-0D90-4EAB-86B0-D082D69CE652}" presName="sibTrans" presStyleLbl="sibTrans2D1" presStyleIdx="2" presStyleCnt="3"/>
      <dgm:spPr/>
    </dgm:pt>
    <dgm:pt modelId="{9D0F3902-BAD5-4F8C-85BE-E41A1D4504BA}" type="pres">
      <dgm:prSet presAssocID="{CEBCD48E-0D90-4EAB-86B0-D082D69CE652}" presName="connectorText" presStyleLbl="sibTrans2D1" presStyleIdx="2" presStyleCnt="3"/>
      <dgm:spPr/>
    </dgm:pt>
    <dgm:pt modelId="{FE6CBEB8-FE7A-48CC-86C4-E32ED3693FB7}" type="pres">
      <dgm:prSet presAssocID="{96CD4C9E-B5D5-49D9-98D7-7E1624F2087A}" presName="node" presStyleLbl="node1" presStyleIdx="3" presStyleCnt="4" custLinFactNeighborX="-3360" custLinFactNeighborY="-13710">
        <dgm:presLayoutVars>
          <dgm:bulletEnabled val="1"/>
        </dgm:presLayoutVars>
      </dgm:prSet>
      <dgm:spPr/>
    </dgm:pt>
  </dgm:ptLst>
  <dgm:cxnLst>
    <dgm:cxn modelId="{53581D02-58A6-47AF-9316-A981A7871CA3}" srcId="{B5D97431-285F-4F83-849B-0C019318890D}" destId="{96CD4C9E-B5D5-49D9-98D7-7E1624F2087A}" srcOrd="3" destOrd="0" parTransId="{35508B0D-E6D4-4130-971C-A347F34DDD16}" sibTransId="{E628918C-805E-4361-8AB8-602DB039910F}"/>
    <dgm:cxn modelId="{F58C1E0C-5DA8-4015-B16B-4B116F4FC0F3}" type="presOf" srcId="{825B8680-4DC9-455E-8A0B-D9AAF47EAFC1}" destId="{07BC3288-5E8F-43FA-937F-3B252B9340DC}" srcOrd="1" destOrd="0" presId="urn:microsoft.com/office/officeart/2005/8/layout/process5"/>
    <dgm:cxn modelId="{9DE7480E-6359-4820-BF3E-B5C949209080}" type="presOf" srcId="{CEBCD48E-0D90-4EAB-86B0-D082D69CE652}" destId="{CD390C50-8EDB-463A-BDF9-5366286E08F7}" srcOrd="0" destOrd="0" presId="urn:microsoft.com/office/officeart/2005/8/layout/process5"/>
    <dgm:cxn modelId="{65E66F0E-96E9-4264-8121-C39C93D6053F}" type="presOf" srcId="{B5D97431-285F-4F83-849B-0C019318890D}" destId="{B9F5F5ED-C27E-403C-8CF1-81BE5A104504}" srcOrd="0" destOrd="0" presId="urn:microsoft.com/office/officeart/2005/8/layout/process5"/>
    <dgm:cxn modelId="{2DAE9218-4643-4458-8A93-71C35AE3B914}" type="presOf" srcId="{0267EF17-C9D3-4827-BFAE-4F3F21326126}" destId="{429258B1-761B-4A19-8672-5FBB5BC76269}" srcOrd="0" destOrd="0" presId="urn:microsoft.com/office/officeart/2005/8/layout/process5"/>
    <dgm:cxn modelId="{7B2F222C-5A4E-420E-8997-147FB08B78A7}" srcId="{B5D97431-285F-4F83-849B-0C019318890D}" destId="{3D0D0F18-EE43-4B84-8811-F3DD5AFEBCFF}" srcOrd="2" destOrd="0" parTransId="{E814E6EC-6EF1-4D1E-B805-D349504726B4}" sibTransId="{CEBCD48E-0D90-4EAB-86B0-D082D69CE652}"/>
    <dgm:cxn modelId="{B2BE6B39-230F-4D72-9E35-4F6DA2CD6A13}" srcId="{B5D97431-285F-4F83-849B-0C019318890D}" destId="{0267EF17-C9D3-4827-BFAE-4F3F21326126}" srcOrd="0" destOrd="0" parTransId="{DD87F8AB-D8AC-445A-B174-C3EAF95B7D63}" sibTransId="{825B8680-4DC9-455E-8A0B-D9AAF47EAFC1}"/>
    <dgm:cxn modelId="{6422965C-2E74-472F-83BC-4D17C06DDAF0}" type="presOf" srcId="{96CD4C9E-B5D5-49D9-98D7-7E1624F2087A}" destId="{FE6CBEB8-FE7A-48CC-86C4-E32ED3693FB7}" srcOrd="0" destOrd="0" presId="urn:microsoft.com/office/officeart/2005/8/layout/process5"/>
    <dgm:cxn modelId="{10CCB966-8B63-48D3-8E6D-64BC9509305F}" type="presOf" srcId="{28C963AD-329C-4A89-84CF-6913FA247A52}" destId="{32F2DCF9-EC9E-4AB7-81E1-FAC812F92B76}" srcOrd="1" destOrd="0" presId="urn:microsoft.com/office/officeart/2005/8/layout/process5"/>
    <dgm:cxn modelId="{215BEE50-ECB8-421B-8257-67101EFFF275}" type="presOf" srcId="{CEBCD48E-0D90-4EAB-86B0-D082D69CE652}" destId="{9D0F3902-BAD5-4F8C-85BE-E41A1D4504BA}" srcOrd="1" destOrd="0" presId="urn:microsoft.com/office/officeart/2005/8/layout/process5"/>
    <dgm:cxn modelId="{0AA52D55-D6E5-4709-BB61-71518FB3E4A7}" type="presOf" srcId="{1D4250DE-FFB0-4F20-B996-070FB981BD1A}" destId="{11362EB8-2381-407F-9495-35656D8E5D71}" srcOrd="0" destOrd="0" presId="urn:microsoft.com/office/officeart/2005/8/layout/process5"/>
    <dgm:cxn modelId="{234525AC-D45D-4A20-86ED-360B534D370B}" type="presOf" srcId="{28C963AD-329C-4A89-84CF-6913FA247A52}" destId="{27CE3499-96D4-488F-818E-C5D2BB39916C}" srcOrd="0" destOrd="0" presId="urn:microsoft.com/office/officeart/2005/8/layout/process5"/>
    <dgm:cxn modelId="{F86144BE-41C5-4260-A086-C1B847E85CF0}" type="presOf" srcId="{3D0D0F18-EE43-4B84-8811-F3DD5AFEBCFF}" destId="{2DF6718B-9B37-4A89-92DB-370432693C9F}" srcOrd="0" destOrd="0" presId="urn:microsoft.com/office/officeart/2005/8/layout/process5"/>
    <dgm:cxn modelId="{12247ACD-92C4-4AA6-855A-680035FD4D53}" type="presOf" srcId="{825B8680-4DC9-455E-8A0B-D9AAF47EAFC1}" destId="{CD9C837A-0997-49A8-B0FB-954CCD5FC122}" srcOrd="0" destOrd="0" presId="urn:microsoft.com/office/officeart/2005/8/layout/process5"/>
    <dgm:cxn modelId="{CDCB53D1-FF2D-460F-A7FD-C7B0B5205148}" srcId="{B5D97431-285F-4F83-849B-0C019318890D}" destId="{1D4250DE-FFB0-4F20-B996-070FB981BD1A}" srcOrd="1" destOrd="0" parTransId="{76F25D96-4284-4500-84B9-52C89117AD01}" sibTransId="{28C963AD-329C-4A89-84CF-6913FA247A52}"/>
    <dgm:cxn modelId="{F0D6F84A-9EA1-4DA0-A1EA-1196A2DCDD3C}" type="presParOf" srcId="{B9F5F5ED-C27E-403C-8CF1-81BE5A104504}" destId="{429258B1-761B-4A19-8672-5FBB5BC76269}" srcOrd="0" destOrd="0" presId="urn:microsoft.com/office/officeart/2005/8/layout/process5"/>
    <dgm:cxn modelId="{18A8AACD-BF4D-4E6E-BF21-96F55949F1C0}" type="presParOf" srcId="{B9F5F5ED-C27E-403C-8CF1-81BE5A104504}" destId="{CD9C837A-0997-49A8-B0FB-954CCD5FC122}" srcOrd="1" destOrd="0" presId="urn:microsoft.com/office/officeart/2005/8/layout/process5"/>
    <dgm:cxn modelId="{76224268-1613-484B-8072-AF441969A17F}" type="presParOf" srcId="{CD9C837A-0997-49A8-B0FB-954CCD5FC122}" destId="{07BC3288-5E8F-43FA-937F-3B252B9340DC}" srcOrd="0" destOrd="0" presId="urn:microsoft.com/office/officeart/2005/8/layout/process5"/>
    <dgm:cxn modelId="{ABEA295C-9C1D-41AB-B582-3ADEA57489D2}" type="presParOf" srcId="{B9F5F5ED-C27E-403C-8CF1-81BE5A104504}" destId="{11362EB8-2381-407F-9495-35656D8E5D71}" srcOrd="2" destOrd="0" presId="urn:microsoft.com/office/officeart/2005/8/layout/process5"/>
    <dgm:cxn modelId="{77A92B87-1FFB-4F85-A2FC-A99706F5A567}" type="presParOf" srcId="{B9F5F5ED-C27E-403C-8CF1-81BE5A104504}" destId="{27CE3499-96D4-488F-818E-C5D2BB39916C}" srcOrd="3" destOrd="0" presId="urn:microsoft.com/office/officeart/2005/8/layout/process5"/>
    <dgm:cxn modelId="{0F4BFA08-EFB9-4B51-85F8-74086B5FAC15}" type="presParOf" srcId="{27CE3499-96D4-488F-818E-C5D2BB39916C}" destId="{32F2DCF9-EC9E-4AB7-81E1-FAC812F92B76}" srcOrd="0" destOrd="0" presId="urn:microsoft.com/office/officeart/2005/8/layout/process5"/>
    <dgm:cxn modelId="{04DCF9B4-D23F-433B-81FB-0A6A5358005B}" type="presParOf" srcId="{B9F5F5ED-C27E-403C-8CF1-81BE5A104504}" destId="{2DF6718B-9B37-4A89-92DB-370432693C9F}" srcOrd="4" destOrd="0" presId="urn:microsoft.com/office/officeart/2005/8/layout/process5"/>
    <dgm:cxn modelId="{F71CFCED-C90C-462A-B480-9CF9AD57A7F2}" type="presParOf" srcId="{B9F5F5ED-C27E-403C-8CF1-81BE5A104504}" destId="{CD390C50-8EDB-463A-BDF9-5366286E08F7}" srcOrd="5" destOrd="0" presId="urn:microsoft.com/office/officeart/2005/8/layout/process5"/>
    <dgm:cxn modelId="{ECC54105-07CB-41D0-85EE-740C7C34ED85}" type="presParOf" srcId="{CD390C50-8EDB-463A-BDF9-5366286E08F7}" destId="{9D0F3902-BAD5-4F8C-85BE-E41A1D4504BA}" srcOrd="0" destOrd="0" presId="urn:microsoft.com/office/officeart/2005/8/layout/process5"/>
    <dgm:cxn modelId="{4CDBCB5E-CF25-4B01-A74C-52A5C2822FD2}" type="presParOf" srcId="{B9F5F5ED-C27E-403C-8CF1-81BE5A104504}" destId="{FE6CBEB8-FE7A-48CC-86C4-E32ED3693FB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258B1-761B-4A19-8672-5FBB5BC76269}">
      <dsp:nvSpPr>
        <dsp:cNvPr id="0" name=""/>
        <dsp:cNvSpPr/>
      </dsp:nvSpPr>
      <dsp:spPr>
        <a:xfrm>
          <a:off x="914395" y="5"/>
          <a:ext cx="2656135" cy="1593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provider has 90 days from the date of the EOB to file a written complaint to ABH</a:t>
          </a:r>
        </a:p>
      </dsp:txBody>
      <dsp:txXfrm>
        <a:off x="961072" y="46682"/>
        <a:ext cx="2562781" cy="1500327"/>
      </dsp:txXfrm>
    </dsp:sp>
    <dsp:sp modelId="{CD9C837A-0997-49A8-B0FB-954CCD5FC122}">
      <dsp:nvSpPr>
        <dsp:cNvPr id="0" name=""/>
        <dsp:cNvSpPr/>
      </dsp:nvSpPr>
      <dsp:spPr>
        <a:xfrm rot="690">
          <a:off x="3807140" y="467856"/>
          <a:ext cx="570012" cy="658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807140" y="599583"/>
        <a:ext cx="399008" cy="395233"/>
      </dsp:txXfrm>
    </dsp:sp>
    <dsp:sp modelId="{11362EB8-2381-407F-9495-35656D8E5D71}">
      <dsp:nvSpPr>
        <dsp:cNvPr id="0" name=""/>
        <dsp:cNvSpPr/>
      </dsp:nvSpPr>
      <dsp:spPr>
        <a:xfrm>
          <a:off x="4646027" y="754"/>
          <a:ext cx="2656135" cy="1593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ABH provides written notice of  receipt of the complaint within 3 business days</a:t>
          </a:r>
        </a:p>
      </dsp:txBody>
      <dsp:txXfrm>
        <a:off x="4692704" y="47431"/>
        <a:ext cx="2562781" cy="1500327"/>
      </dsp:txXfrm>
    </dsp:sp>
    <dsp:sp modelId="{27CE3499-96D4-488F-818E-C5D2BB39916C}">
      <dsp:nvSpPr>
        <dsp:cNvPr id="0" name=""/>
        <dsp:cNvSpPr/>
      </dsp:nvSpPr>
      <dsp:spPr>
        <a:xfrm rot="5396928">
          <a:off x="5647789" y="1674395"/>
          <a:ext cx="654765" cy="658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5777467" y="1676374"/>
        <a:ext cx="395233" cy="458336"/>
      </dsp:txXfrm>
    </dsp:sp>
    <dsp:sp modelId="{2DF6718B-9B37-4A89-92DB-370432693C9F}">
      <dsp:nvSpPr>
        <dsp:cNvPr id="0" name=""/>
        <dsp:cNvSpPr/>
      </dsp:nvSpPr>
      <dsp:spPr>
        <a:xfrm>
          <a:off x="4648205" y="2438395"/>
          <a:ext cx="2656135" cy="1593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ABH  provides written notice of status/outcome every 30 days until resolved</a:t>
          </a:r>
        </a:p>
      </dsp:txBody>
      <dsp:txXfrm>
        <a:off x="4694882" y="2485072"/>
        <a:ext cx="2562781" cy="1500327"/>
      </dsp:txXfrm>
    </dsp:sp>
    <dsp:sp modelId="{CD390C50-8EDB-463A-BDF9-5366286E08F7}">
      <dsp:nvSpPr>
        <dsp:cNvPr id="0" name=""/>
        <dsp:cNvSpPr/>
      </dsp:nvSpPr>
      <dsp:spPr>
        <a:xfrm rot="10800000">
          <a:off x="3782796" y="2905875"/>
          <a:ext cx="611555" cy="658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966262" y="3037619"/>
        <a:ext cx="428089" cy="395233"/>
      </dsp:txXfrm>
    </dsp:sp>
    <dsp:sp modelId="{FE6CBEB8-FE7A-48CC-86C4-E32ED3693FB7}">
      <dsp:nvSpPr>
        <dsp:cNvPr id="0" name=""/>
        <dsp:cNvSpPr/>
      </dsp:nvSpPr>
      <dsp:spPr>
        <a:xfrm>
          <a:off x="838191" y="2438395"/>
          <a:ext cx="2656135" cy="1593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Appeal Process - Refer to EOB cover letter</a:t>
          </a:r>
        </a:p>
      </dsp:txBody>
      <dsp:txXfrm>
        <a:off x="884868" y="2485072"/>
        <a:ext cx="2562781" cy="1500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86824-A639-4D9C-8BCD-02C9037A640E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8C96E-BD25-4281-9F25-1F1C4741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90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1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1E9B1-167F-415A-8FD1-682B5D76E2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07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0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88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88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3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7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05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80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9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0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49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6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C322F-7F05-4AD9-B28C-3B54618A2D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2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35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58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C322F-7F05-4AD9-B28C-3B54618A2D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6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4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47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1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06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2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3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1E9B1-167F-415A-8FD1-682B5D76E2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8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D6CFA-A0B1-4624-AE6C-305E03EFE76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07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96E-BD25-4281-9F25-1F1C474183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01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1E9B1-167F-415A-8FD1-682B5D76E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A0482-DDC7-9EC6-5006-C8C142757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AD2CC-509F-3D11-7392-8F77050A7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3D856A-97EF-8394-C868-AEB6B7FC5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A3633-5DB3-FD20-525C-E59990D86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1E9B1-167F-415A-8FD1-682B5D76E2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8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32B3D-5A4D-0C65-BEE4-9C5EAA56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07D82A-980F-5167-127E-72BEE173B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FAADE4-850D-7A0F-3CCF-1422A9370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AA6E0-A24A-0F34-DBB2-42B31A9CC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1E9B1-167F-415A-8FD1-682B5D76E2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7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76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AD032-9FD2-4B4A-8349-C818599823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7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1E9B1-167F-415A-8FD1-682B5D76E2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64429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rgbClr val="2A579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9613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##, 2025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1524000" y="6154166"/>
            <a:ext cx="9144000" cy="7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2A5798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04FEA-DE36-23FE-EE6F-52C31B289272}"/>
              </a:ext>
            </a:extLst>
          </p:cNvPr>
          <p:cNvSpPr/>
          <p:nvPr userDrawn="1"/>
        </p:nvSpPr>
        <p:spPr>
          <a:xfrm>
            <a:off x="0" y="5994400"/>
            <a:ext cx="12192000" cy="919017"/>
          </a:xfrm>
          <a:prstGeom prst="rect">
            <a:avLst/>
          </a:prstGeom>
          <a:solidFill>
            <a:srgbClr val="2A5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87FE3-865A-4B9C-37B6-D78B95279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t="22347" r="11976" b="22686"/>
          <a:stretch>
            <a:fillRect/>
          </a:stretch>
        </p:blipFill>
        <p:spPr>
          <a:xfrm>
            <a:off x="3437126" y="3789993"/>
            <a:ext cx="5317747" cy="16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8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79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2pPr>
            <a:lvl3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3pPr>
            <a:lvl4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4pPr>
            <a:lvl5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5D32C12-BAA8-04E2-5C3D-7D8755362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4B12-0A1D-B602-6245-0C5F5CED7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B759F-A713-4A4C-0D99-454E103F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15C26-88FD-CB87-C2B3-B2A6F1B7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9CCDA-7FD6-F70A-0520-E06C6219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963B-172E-4987-9D58-F4E40C6BD55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43DD13B-3DB8-422A-A49E-B9AFBBDBF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2A579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2pPr>
            <a:lvl3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3pPr>
            <a:lvl4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4pPr>
            <a:lvl5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18BE1EF-14DE-D78B-904E-9285A96D06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3200">
                <a:latin typeface="Corbel" panose="020B0503020204020204" pitchFamily="34" charset="0"/>
              </a:defRPr>
            </a:lvl1pPr>
            <a:lvl2pPr>
              <a:defRPr sz="3200">
                <a:latin typeface="Corbel" panose="020B0503020204020204" pitchFamily="34" charset="0"/>
              </a:defRPr>
            </a:lvl2pPr>
            <a:lvl3pPr>
              <a:defRPr sz="3200">
                <a:latin typeface="Corbel" panose="020B0503020204020204" pitchFamily="34" charset="0"/>
              </a:defRPr>
            </a:lvl3pPr>
            <a:lvl4pPr>
              <a:defRPr sz="3200">
                <a:latin typeface="Corbel" panose="020B0503020204020204" pitchFamily="34" charset="0"/>
              </a:defRPr>
            </a:lvl4pPr>
            <a:lvl5pPr>
              <a:defRPr sz="32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3D746A4-2E10-2AD3-BD03-FB58019F69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1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2pPr>
            <a:lvl3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3pPr>
            <a:lvl4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4pPr>
            <a:lvl5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A634DEC-524F-B067-C2C3-B6D59618E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9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D2261EC-49C0-80C5-A68F-32048DD94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A579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2pPr>
            <a:lvl3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3pPr>
            <a:lvl4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4pPr>
            <a:lvl5pPr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2A5798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4CACF4D-9128-ACCA-F500-B4043A832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1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2A579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E12395-5A2B-1337-FF20-6950CA995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1419" y="5781178"/>
            <a:ext cx="3186022" cy="13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96D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DA0C-BCF6-4FFF-97A8-1256F8558FB9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E963B-172E-4987-9D58-F4E40C6B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A5798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2A579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2A579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2A579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2A579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2A579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bhbilling@lifeviewgroup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flmmis.com/FLPublic/Provider_ManagedCare/Provider_ManagedCare_Registration/tabId/77/Default.aspx?linkid=p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bhreferral@lifeviewgroup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hca.myflorida.com/content/download/6493/file/FL_Consent_Form_Psychotropic_Medications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444" y="1132176"/>
            <a:ext cx="11189109" cy="1132854"/>
          </a:xfrm>
        </p:spPr>
        <p:txBody>
          <a:bodyPr>
            <a:normAutofit fontScale="90000"/>
          </a:bodyPr>
          <a:lstStyle/>
          <a:p>
            <a:r>
              <a:rPr lang="en-US" dirty="0"/>
              <a:t>ABH Network Provider Administrative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35266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5996D1"/>
                </a:solidFill>
                <a:latin typeface="Corbel"/>
              </a:rPr>
              <a:t>April 9</a:t>
            </a:r>
            <a:r>
              <a:rPr lang="en-US" baseline="30000" dirty="0">
                <a:solidFill>
                  <a:srgbClr val="5996D1"/>
                </a:solidFill>
                <a:latin typeface="Corbel"/>
              </a:rPr>
              <a:t>th</a:t>
            </a:r>
            <a:r>
              <a:rPr lang="en-US" dirty="0">
                <a:solidFill>
                  <a:srgbClr val="5996D1"/>
                </a:solidFill>
                <a:latin typeface="Corbel"/>
              </a:rPr>
              <a:t>, 2026  1200 - 1400 </a:t>
            </a:r>
          </a:p>
          <a:p>
            <a:r>
              <a:rPr lang="en-US" dirty="0">
                <a:solidFill>
                  <a:srgbClr val="5996D1"/>
                </a:solidFill>
                <a:latin typeface="Corbel"/>
              </a:rPr>
              <a:t>April 10</a:t>
            </a:r>
            <a:r>
              <a:rPr lang="en-US" baseline="30000" dirty="0">
                <a:solidFill>
                  <a:srgbClr val="5996D1"/>
                </a:solidFill>
                <a:latin typeface="Corbel"/>
              </a:rPr>
              <a:t>th</a:t>
            </a:r>
            <a:r>
              <a:rPr lang="en-US" dirty="0">
                <a:solidFill>
                  <a:srgbClr val="5996D1"/>
                </a:solidFill>
                <a:latin typeface="Corbel"/>
              </a:rPr>
              <a:t>, 2026  0900 - 1100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D74339-E036-B08F-68CD-84D70919CBB9}"/>
              </a:ext>
            </a:extLst>
          </p:cNvPr>
          <p:cNvSpPr txBox="1">
            <a:spLocks/>
          </p:cNvSpPr>
          <p:nvPr/>
        </p:nvSpPr>
        <p:spPr>
          <a:xfrm>
            <a:off x="1524000" y="6154166"/>
            <a:ext cx="9144000" cy="76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2A5798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Our Mission: Helping People</a:t>
            </a:r>
          </a:p>
        </p:txBody>
      </p:sp>
    </p:spTree>
    <p:extLst>
      <p:ext uri="{BB962C8B-B14F-4D97-AF65-F5344CB8AC3E}">
        <p14:creationId xmlns:p14="http://schemas.microsoft.com/office/powerpoint/2010/main" val="264608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Claims Provider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a brief training/ facility username and password</a:t>
            </a:r>
          </a:p>
          <a:p>
            <a:pPr lvl="1"/>
            <a:r>
              <a:rPr lang="en-US" dirty="0"/>
              <a:t>Check member eligibility</a:t>
            </a:r>
          </a:p>
          <a:p>
            <a:pPr lvl="1"/>
            <a:r>
              <a:rPr lang="en-US" dirty="0"/>
              <a:t>Check claims status</a:t>
            </a:r>
          </a:p>
          <a:p>
            <a:pPr lvl="1"/>
            <a:r>
              <a:rPr lang="en-US" dirty="0"/>
              <a:t>Obtain weekly remittance advice (EOB)</a:t>
            </a:r>
          </a:p>
          <a:p>
            <a:pPr lvl="1"/>
            <a:r>
              <a:rPr lang="en-US" dirty="0"/>
              <a:t>Coming next: the HCFA 1500 form is now available in the portal for end-users to directly key claims</a:t>
            </a:r>
          </a:p>
          <a:p>
            <a:r>
              <a:rPr lang="en-US" dirty="0"/>
              <a:t>Contact Jon Hawkins for assistance 	ABHITSupport@lifeviewgroup.org</a:t>
            </a:r>
          </a:p>
        </p:txBody>
      </p:sp>
    </p:spTree>
    <p:extLst>
      <p:ext uri="{BB962C8B-B14F-4D97-AF65-F5344CB8AC3E}">
        <p14:creationId xmlns:p14="http://schemas.microsoft.com/office/powerpoint/2010/main" val="296565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Corrected Claims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6900" y="1828801"/>
            <a:ext cx="8382000" cy="28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5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40D1-2473-9269-80E3-5DDC868A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Claims Turn Around Time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68EF6E-4567-4A92-12C0-35C369D33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731124"/>
              </p:ext>
            </p:extLst>
          </p:nvPr>
        </p:nvGraphicFramePr>
        <p:xfrm>
          <a:off x="1699158" y="1690688"/>
          <a:ext cx="8045733" cy="4208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320">
                  <a:extLst>
                    <a:ext uri="{9D8B030D-6E8A-4147-A177-3AD203B41FA5}">
                      <a16:colId xmlns:a16="http://schemas.microsoft.com/office/drawing/2014/main" val="108463765"/>
                    </a:ext>
                  </a:extLst>
                </a:gridCol>
                <a:gridCol w="1256048">
                  <a:extLst>
                    <a:ext uri="{9D8B030D-6E8A-4147-A177-3AD203B41FA5}">
                      <a16:colId xmlns:a16="http://schemas.microsoft.com/office/drawing/2014/main" val="3278254131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1755102838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75275584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411298312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673972819"/>
                    </a:ext>
                  </a:extLst>
                </a:gridCol>
              </a:tblGrid>
              <a:tr h="55990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Claims TAT-Annual Review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631914"/>
                  </a:ext>
                </a:extLst>
              </a:tr>
              <a:tr h="88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Goal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Goal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2025+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141541"/>
                  </a:ext>
                </a:extLst>
              </a:tr>
              <a:tr h="559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% within 7 days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&gt;50%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&gt;85%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87.4%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30371"/>
                  </a:ext>
                </a:extLst>
              </a:tr>
              <a:tr h="559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% within 10 days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&gt;70%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&gt;95%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95.1%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79092"/>
                  </a:ext>
                </a:extLst>
              </a:tr>
              <a:tr h="521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% within 20 days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&gt;90%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&gt;98%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19319"/>
                  </a:ext>
                </a:extLst>
              </a:tr>
              <a:tr h="559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TAT Paper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&lt;20 days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7.1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&lt;20 days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8.3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024913"/>
                  </a:ext>
                </a:extLst>
              </a:tr>
              <a:tr h="559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TAT Electronic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&lt;15 days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3.8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&lt;15 days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655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96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127A-F583-458E-A237-42C7A71F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Claims Inquiries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CB25-1B9C-4BCA-BD57-50929B821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  <a:cs typeface="Segoe UI"/>
              </a:rPr>
              <a:t>850-495-3071</a:t>
            </a:r>
            <a:r>
              <a:rPr lang="en-US" dirty="0">
                <a:latin typeface="Corbel"/>
              </a:rPr>
              <a:t> or </a:t>
            </a:r>
            <a:r>
              <a:rPr lang="en-US" dirty="0">
                <a:latin typeface="Corbel"/>
                <a:hlinkClick r:id="rId3"/>
              </a:rPr>
              <a:t>abhbilling@lifeviewgroup.org</a:t>
            </a:r>
            <a:endParaRPr lang="en-US" dirty="0">
              <a:latin typeface="Corbel"/>
            </a:endParaRPr>
          </a:p>
          <a:p>
            <a:r>
              <a:rPr lang="en-US" dirty="0">
                <a:latin typeface="Corbel"/>
              </a:rPr>
              <a:t>Please include the following:</a:t>
            </a:r>
          </a:p>
          <a:p>
            <a:pPr lvl="1"/>
            <a:r>
              <a:rPr lang="en-US" dirty="0">
                <a:latin typeface="Corbel"/>
              </a:rPr>
              <a:t>Include the claim number</a:t>
            </a:r>
          </a:p>
          <a:p>
            <a:pPr lvl="1"/>
            <a:r>
              <a:rPr lang="en-US" dirty="0">
                <a:latin typeface="Corbel"/>
              </a:rPr>
              <a:t>Member ID</a:t>
            </a:r>
          </a:p>
          <a:p>
            <a:pPr lvl="1"/>
            <a:r>
              <a:rPr lang="en-US" dirty="0">
                <a:latin typeface="Corbel"/>
              </a:rPr>
              <a:t>DOS</a:t>
            </a:r>
          </a:p>
          <a:p>
            <a:pPr lvl="1"/>
            <a:r>
              <a:rPr lang="en-US" dirty="0">
                <a:latin typeface="Corbel"/>
              </a:rPr>
              <a:t>Service code</a:t>
            </a:r>
          </a:p>
          <a:p>
            <a:pPr lvl="1"/>
            <a:r>
              <a:rPr lang="en-US" dirty="0">
                <a:latin typeface="Corbel"/>
              </a:rPr>
              <a:t>Reason for the inquiry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7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06A7-A174-465B-999D-0BE30E68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Claim-Related Complaints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1FE1A7-41A0-4A2A-B5EE-4703E3360D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25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731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F5BC-FFA1-5BFB-EFFF-642A8C0C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up with Medicaid ID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D9FEF-E332-BD4D-7BF5-966EF012E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Growing numbers of providers losing Medicaid status due to Medicaid ID going inactive</a:t>
            </a:r>
          </a:p>
          <a:p>
            <a:r>
              <a:rPr lang="en-US" dirty="0"/>
              <a:t>This must be reported to ABH as soon as provider is aware</a:t>
            </a:r>
          </a:p>
          <a:p>
            <a:r>
              <a:rPr lang="en-US" dirty="0"/>
              <a:t>New process:</a:t>
            </a:r>
          </a:p>
          <a:p>
            <a:pPr lvl="1"/>
            <a:r>
              <a:rPr lang="en-US" dirty="0"/>
              <a:t>Once inactive provider will have 30 days to gain Medicaid ID back</a:t>
            </a:r>
          </a:p>
          <a:p>
            <a:pPr lvl="1"/>
            <a:r>
              <a:rPr lang="en-US" dirty="0"/>
              <a:t>After 30 days provider will lose in-network status with ABH and must recredential when ID becomes active again</a:t>
            </a:r>
          </a:p>
          <a:p>
            <a:r>
              <a:rPr lang="en-US" dirty="0"/>
              <a:t>Contracts/Attestations</a:t>
            </a:r>
          </a:p>
        </p:txBody>
      </p:sp>
    </p:spTree>
    <p:extLst>
      <p:ext uri="{BB962C8B-B14F-4D97-AF65-F5344CB8AC3E}">
        <p14:creationId xmlns:p14="http://schemas.microsoft.com/office/powerpoint/2010/main" val="56493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0DF9-A9DD-9490-ACF8-78BC9153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Feedback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8CDB-5AA6-4322-52BA-A9EB560A8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2025 provider training feedback: ABH monthly roster report can be difficult</a:t>
            </a:r>
          </a:p>
          <a:p>
            <a:pPr lvl="1"/>
            <a:r>
              <a:rPr lang="en-US" dirty="0"/>
              <a:t>“The provider roster continues to be significantly more burdensome than any other Florida Medicaid plan requires.”</a:t>
            </a:r>
          </a:p>
        </p:txBody>
      </p:sp>
    </p:spTree>
    <p:extLst>
      <p:ext uri="{BB962C8B-B14F-4D97-AF65-F5344CB8AC3E}">
        <p14:creationId xmlns:p14="http://schemas.microsoft.com/office/powerpoint/2010/main" val="308376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976" y="587828"/>
            <a:ext cx="8229600" cy="112340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orbel"/>
              </a:rPr>
              <a:t>PROVIDER NETWORK VERIFICATION</a:t>
            </a:r>
            <a:br>
              <a:rPr lang="en-US" sz="3200" dirty="0">
                <a:latin typeface="Corbel"/>
              </a:rPr>
            </a:br>
            <a:r>
              <a:rPr lang="en-US" sz="2000" dirty="0">
                <a:latin typeface="Corbel"/>
              </a:rPr>
              <a:t>Access Standards &amp; Rosters</a:t>
            </a:r>
            <a:endParaRPr lang="en-US" sz="3200" dirty="0">
              <a:latin typeface="Corbel"/>
            </a:endParaRPr>
          </a:p>
        </p:txBody>
      </p:sp>
      <p:pic>
        <p:nvPicPr>
          <p:cNvPr id="1026" name="Picture 2" descr="Microsoft Powerpoint Animated Clipart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92" y="1848453"/>
            <a:ext cx="545756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2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97BF-99AC-4BAA-88C7-389C5E43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1" y="424729"/>
            <a:ext cx="10051471" cy="12886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rbel"/>
              </a:rPr>
              <a:t>Required Network Standards</a:t>
            </a:r>
            <a:br>
              <a:rPr lang="en-US" dirty="0">
                <a:latin typeface="Corbel"/>
              </a:rPr>
            </a:br>
            <a:r>
              <a:rPr lang="en-US" dirty="0">
                <a:latin typeface="Corbel"/>
              </a:rPr>
              <a:t>Adequacy Ratios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C679-15F5-47D2-9C3D-1E968679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1" y="1924665"/>
            <a:ext cx="10051471" cy="3967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Adult Psychiatrists per enrollee</a:t>
            </a:r>
            <a:endParaRPr lang="en-US" dirty="0"/>
          </a:p>
          <a:p>
            <a:r>
              <a:rPr lang="en-US" dirty="0">
                <a:latin typeface="Corbel"/>
              </a:rPr>
              <a:t>Child Psychiatrists  per enrollee</a:t>
            </a:r>
            <a:endParaRPr lang="en-US" dirty="0"/>
          </a:p>
          <a:p>
            <a:r>
              <a:rPr lang="en-US" dirty="0">
                <a:latin typeface="Corbel"/>
              </a:rPr>
              <a:t>LPHAs per enrollee</a:t>
            </a:r>
            <a:endParaRPr lang="en-US" dirty="0"/>
          </a:p>
          <a:p>
            <a:r>
              <a:rPr lang="en-US" dirty="0">
                <a:latin typeface="Corbel"/>
              </a:rPr>
              <a:t>Hospital/CSU acute &amp; detox beds per enrollee</a:t>
            </a:r>
          </a:p>
          <a:p>
            <a:r>
              <a:rPr lang="en-US" sz="3000" dirty="0">
                <a:latin typeface="Corbel"/>
              </a:rPr>
              <a:t>Community Substance Use Treatment Centers</a:t>
            </a:r>
          </a:p>
          <a:p>
            <a:r>
              <a:rPr lang="en-US" sz="3000" dirty="0">
                <a:latin typeface="Corbel"/>
              </a:rPr>
              <a:t>Required % of Providers Available After-Hours </a:t>
            </a:r>
            <a:endParaRPr lang="en-US" sz="3000" dirty="0">
              <a:solidFill>
                <a:srgbClr val="000000"/>
              </a:solidFill>
              <a:latin typeface="Corbel"/>
            </a:endParaRPr>
          </a:p>
          <a:p>
            <a:r>
              <a:rPr lang="en-US" sz="3000" dirty="0">
                <a:latin typeface="Corbel"/>
              </a:rPr>
              <a:t>Required % of Providers Offering Telehealth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1425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rbel"/>
              </a:rPr>
              <a:t>Network Standards</a:t>
            </a:r>
            <a:br>
              <a:rPr lang="en-US" dirty="0">
                <a:latin typeface="Corbel"/>
              </a:rPr>
            </a:br>
            <a:r>
              <a:rPr lang="en-US" dirty="0">
                <a:latin typeface="Corbel"/>
              </a:rPr>
              <a:t>GeoSpatial 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269" y="1690688"/>
            <a:ext cx="10631054" cy="3124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rbel"/>
              </a:rPr>
              <a:t>Drive Time and Distance Standards: </a:t>
            </a:r>
          </a:p>
          <a:p>
            <a:pPr lvl="1"/>
            <a:r>
              <a:rPr lang="en-US" dirty="0">
                <a:latin typeface="Corbel"/>
              </a:rPr>
              <a:t>Adult Psychiatrist </a:t>
            </a:r>
          </a:p>
          <a:p>
            <a:pPr lvl="1"/>
            <a:r>
              <a:rPr lang="en-US" dirty="0">
                <a:latin typeface="Corbel"/>
              </a:rPr>
              <a:t>Child Psychiatrist </a:t>
            </a:r>
          </a:p>
          <a:p>
            <a:pPr lvl="1"/>
            <a:r>
              <a:rPr lang="en-US" dirty="0">
                <a:latin typeface="Corbel"/>
              </a:rPr>
              <a:t>Licensed Practitioner Healing Arts - LCSW, LMHC, LMFT, Psychologist</a:t>
            </a:r>
          </a:p>
          <a:p>
            <a:pPr lvl="1"/>
            <a:r>
              <a:rPr lang="en-US" dirty="0">
                <a:latin typeface="Corbel"/>
              </a:rPr>
              <a:t>Medication Assisted Treatment for opiate dependence (MAT)</a:t>
            </a:r>
          </a:p>
        </p:txBody>
      </p:sp>
    </p:spTree>
    <p:extLst>
      <p:ext uri="{BB962C8B-B14F-4D97-AF65-F5344CB8AC3E}">
        <p14:creationId xmlns:p14="http://schemas.microsoft.com/office/powerpoint/2010/main" val="124572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Corbel"/>
              </a:rPr>
              <a:t>Please enter the following into the chat box: </a:t>
            </a:r>
          </a:p>
          <a:p>
            <a:r>
              <a:rPr lang="en-US"/>
              <a:t>Name </a:t>
            </a:r>
          </a:p>
          <a:p>
            <a:r>
              <a:rPr lang="en-US"/>
              <a:t>Credentials</a:t>
            </a:r>
          </a:p>
          <a:p>
            <a:r>
              <a:rPr lang="en-US"/>
              <a:t>Organization and </a:t>
            </a:r>
          </a:p>
          <a:p>
            <a:r>
              <a:rPr lang="en-US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30065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Network Provider Rosters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71" y="1690688"/>
            <a:ext cx="9742054" cy="42519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1"/>
            <a:r>
              <a:rPr lang="en-US" dirty="0">
                <a:latin typeface="Corbel"/>
              </a:rPr>
              <a:t>The basis for:</a:t>
            </a:r>
            <a:endParaRPr lang="en-US" dirty="0"/>
          </a:p>
          <a:p>
            <a:pPr lvl="2"/>
            <a:r>
              <a:rPr lang="en-US" dirty="0">
                <a:latin typeface="Corbel"/>
              </a:rPr>
              <a:t>Claims payment</a:t>
            </a:r>
            <a:endParaRPr lang="en-US" dirty="0"/>
          </a:p>
          <a:p>
            <a:pPr lvl="2"/>
            <a:r>
              <a:rPr lang="en-US" dirty="0">
                <a:latin typeface="Corbel"/>
              </a:rPr>
              <a:t>Provider directory</a:t>
            </a:r>
            <a:endParaRPr lang="en-US" dirty="0">
              <a:solidFill>
                <a:srgbClr val="000000"/>
              </a:solidFill>
              <a:latin typeface="Corbel"/>
            </a:endParaRPr>
          </a:p>
          <a:p>
            <a:pPr lvl="2"/>
            <a:r>
              <a:rPr lang="en-US" dirty="0">
                <a:latin typeface="Corbel"/>
              </a:rPr>
              <a:t>Measuring network adequacy</a:t>
            </a:r>
            <a:endParaRPr lang="en-US" dirty="0">
              <a:solidFill>
                <a:srgbClr val="000000"/>
              </a:solidFill>
              <a:latin typeface="Corbel"/>
            </a:endParaRPr>
          </a:p>
          <a:p>
            <a:pPr lvl="2"/>
            <a:r>
              <a:rPr lang="en-US" dirty="0">
                <a:latin typeface="Corbel"/>
              </a:rPr>
              <a:t>Secret shopper calls</a:t>
            </a:r>
            <a:endParaRPr lang="en-US" dirty="0">
              <a:solidFill>
                <a:srgbClr val="000000"/>
              </a:solidFill>
              <a:latin typeface="Corbel"/>
            </a:endParaRPr>
          </a:p>
          <a:p>
            <a:pPr lvl="1"/>
            <a:r>
              <a:rPr lang="en-US" dirty="0">
                <a:latin typeface="Corbel"/>
              </a:rPr>
              <a:t>Roster updates are necessary. Required monthly</a:t>
            </a:r>
          </a:p>
          <a:p>
            <a:pPr lvl="1"/>
            <a:r>
              <a:rPr lang="en-US" dirty="0">
                <a:latin typeface="Corbel"/>
                <a:hlinkClick r:id="rId3"/>
              </a:rPr>
              <a:t>Match what's in </a:t>
            </a:r>
            <a:r>
              <a:rPr lang="en-US" i="1" dirty="0">
                <a:latin typeface="Corbel"/>
                <a:hlinkClick r:id="rId3"/>
              </a:rPr>
              <a:t>Medicaid Provider Master List ("PML")</a:t>
            </a:r>
            <a:r>
              <a:rPr lang="en-US" i="1" dirty="0">
                <a:latin typeface="Corbel"/>
              </a:rPr>
              <a:t> </a:t>
            </a:r>
            <a:endParaRPr lang="en-US" i="1" dirty="0"/>
          </a:p>
          <a:p>
            <a:pPr lvl="1"/>
            <a:r>
              <a:rPr lang="en-US" dirty="0">
                <a:latin typeface="Corbel"/>
              </a:rPr>
              <a:t>CAQH is Humana's “source of truth"</a:t>
            </a:r>
            <a:endParaRPr lang="en-US" dirty="0"/>
          </a:p>
          <a:p>
            <a:pPr lvl="1"/>
            <a:r>
              <a:rPr lang="en-US" dirty="0">
                <a:latin typeface="Corbel"/>
              </a:rPr>
              <a:t>Column A: change tracking (A, T, M, or N)</a:t>
            </a:r>
          </a:p>
          <a:p>
            <a:pPr lvl="1"/>
            <a:r>
              <a:rPr lang="en-US" dirty="0">
                <a:latin typeface="Corbel"/>
              </a:rPr>
              <a:t>"M": Always please highlight any changes</a:t>
            </a:r>
          </a:p>
          <a:p>
            <a:pPr lvl="1"/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3609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4E7B3-B608-5476-D9A1-10DE6618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1AA9-2E8D-49D1-789D-87CD39F59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CAQH should be updated every 120 days</a:t>
            </a:r>
          </a:p>
          <a:p>
            <a:r>
              <a:rPr lang="en-US"/>
              <a:t>Must re-attest </a:t>
            </a:r>
            <a:r>
              <a:rPr lang="en-US" dirty="0"/>
              <a:t>every 120 days</a:t>
            </a:r>
          </a:p>
        </p:txBody>
      </p:sp>
    </p:spTree>
    <p:extLst>
      <p:ext uri="{BB962C8B-B14F-4D97-AF65-F5344CB8AC3E}">
        <p14:creationId xmlns:p14="http://schemas.microsoft.com/office/powerpoint/2010/main" val="1208714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EFDB-F69B-44EA-B848-06E7F106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741DF-E007-4BA4-849A-5C655336B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171" y="1143000"/>
            <a:ext cx="8229600" cy="425196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Please add the following to the chat box:</a:t>
            </a:r>
          </a:p>
          <a:p>
            <a:pPr algn="ctr"/>
            <a:r>
              <a:rPr lang="en-US" sz="2800" dirty="0"/>
              <a:t>Name</a:t>
            </a:r>
          </a:p>
          <a:p>
            <a:pPr algn="ctr"/>
            <a:r>
              <a:rPr lang="en-US" sz="2800" dirty="0"/>
              <a:t>Title/Credentials</a:t>
            </a:r>
          </a:p>
          <a:p>
            <a:pPr algn="ctr"/>
            <a:r>
              <a:rPr lang="en-US" sz="2800" dirty="0"/>
              <a:t>Agency and Location</a:t>
            </a:r>
          </a:p>
          <a:p>
            <a:pPr algn="ctr"/>
            <a:r>
              <a:rPr lang="en-US" sz="2800" dirty="0"/>
              <a:t>Email Address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	    SCAN ME!!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60B44-845D-F3F8-0F75-250DBDFA5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1" y="4515394"/>
            <a:ext cx="1759131" cy="17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22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22DC-FB1D-18A6-F259-E62752BD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584200"/>
            <a:ext cx="5762625" cy="817096"/>
          </a:xfrm>
        </p:spPr>
        <p:txBody>
          <a:bodyPr>
            <a:normAutofit/>
          </a:bodyPr>
          <a:lstStyle/>
          <a:p>
            <a:r>
              <a:rPr lang="en-US">
                <a:latin typeface="Corbel"/>
              </a:rPr>
              <a:t>Affirmative Statement </a:t>
            </a:r>
            <a:endParaRPr lang="en-US">
              <a:solidFill>
                <a:srgbClr val="FF0000"/>
              </a:solidFill>
              <a:latin typeface="Corbel"/>
            </a:endParaRPr>
          </a:p>
        </p:txBody>
      </p:sp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D7AD0B3F-6424-394D-4E0C-B56F8CDD2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475960"/>
            <a:ext cx="10791825" cy="4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82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2294-7A5E-C764-90CF-6E1B7360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/>
              </a:rPr>
              <a:t>Referral Process - Inpatient </a:t>
            </a:r>
            <a:endParaRPr lang="en-US" dirty="0">
              <a:solidFill>
                <a:srgbClr val="FF0000"/>
              </a:solidFill>
              <a:latin typeface="Corbe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2A7BA-A303-7EA9-62E3-C63A98B18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593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/>
              <a:t>Service Authorization Requirements:</a:t>
            </a:r>
          </a:p>
          <a:p>
            <a:r>
              <a:rPr lang="en-US" sz="2500" b="1">
                <a:latin typeface="Corbel"/>
              </a:rPr>
              <a:t>Inpatient</a:t>
            </a:r>
          </a:p>
          <a:p>
            <a:pPr lvl="1"/>
            <a:r>
              <a:rPr lang="en-US" sz="2200"/>
              <a:t>Authorizations should be requested by emailing or faxing clinical information to </a:t>
            </a:r>
            <a:r>
              <a:rPr lang="en-US" sz="2200" b="1"/>
              <a:t>(850)353-6041 or </a:t>
            </a:r>
            <a:r>
              <a:rPr lang="en-US" sz="2200" b="1">
                <a:hlinkClick r:id="rId3"/>
              </a:rPr>
              <a:t>abhreferral@lifeviewgroup.org</a:t>
            </a:r>
            <a:endParaRPr lang="en-US" sz="2200" b="1"/>
          </a:p>
          <a:p>
            <a:pPr marL="1485900" lvl="3" indent="-342900"/>
            <a:r>
              <a:rPr lang="en-US" sz="2200"/>
              <a:t>Face sheet, </a:t>
            </a:r>
          </a:p>
          <a:p>
            <a:pPr marL="1485900" lvl="3" indent="-342900"/>
            <a:r>
              <a:rPr lang="en-US" sz="2200"/>
              <a:t>Assessments that indicate why the member is being hospitalized, and </a:t>
            </a:r>
          </a:p>
          <a:p>
            <a:pPr marL="1485900" lvl="3" indent="-342900"/>
            <a:r>
              <a:rPr lang="en-US" sz="2200"/>
              <a:t>A Baker Act (if there is one)</a:t>
            </a:r>
          </a:p>
          <a:p>
            <a:pPr marL="1028700" lvl="2" indent="-342900"/>
            <a:r>
              <a:rPr lang="en-US" sz="2200"/>
              <a:t>Short Term Residential Treatment (SRT) </a:t>
            </a:r>
            <a:r>
              <a:rPr lang="en-US" sz="2200" b="1"/>
              <a:t>　 </a:t>
            </a:r>
          </a:p>
          <a:p>
            <a:r>
              <a:rPr lang="en-US" sz="2500" b="1">
                <a:latin typeface="Corbel"/>
                <a:cs typeface="Arial"/>
              </a:rPr>
              <a:t>Minimum Service Coverage Guidelines</a:t>
            </a:r>
          </a:p>
          <a:p>
            <a:pPr lvl="1"/>
            <a:r>
              <a:rPr lang="en-US" sz="2200">
                <a:latin typeface="Corbel"/>
                <a:cs typeface="Arial"/>
              </a:rPr>
              <a:t>A  minimum of three (3) days' coverage of emergency behavioral health inpatient services are authorized when care is provided as a result from a Baker Act admission.</a:t>
            </a:r>
            <a:endParaRPr lang="en-US" sz="2500">
              <a:cs typeface="Arial"/>
            </a:endParaRPr>
          </a:p>
          <a:p>
            <a:pPr marL="0">
              <a:buNone/>
            </a:pPr>
            <a:endParaRPr lang="en-US" sz="2200" b="1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42791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3342-2BC9-9357-9F3E-AEAFDF2B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Inpatient Utilization: Inpatient Admissions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A6447A0-9F3D-419D-D22D-0363B7B3F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697547"/>
              </p:ext>
            </p:extLst>
          </p:nvPr>
        </p:nvGraphicFramePr>
        <p:xfrm>
          <a:off x="838200" y="1825625"/>
          <a:ext cx="10515599" cy="17145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75609">
                  <a:extLst>
                    <a:ext uri="{9D8B030D-6E8A-4147-A177-3AD203B41FA5}">
                      <a16:colId xmlns:a16="http://schemas.microsoft.com/office/drawing/2014/main" val="1309439474"/>
                    </a:ext>
                  </a:extLst>
                </a:gridCol>
                <a:gridCol w="1649854">
                  <a:extLst>
                    <a:ext uri="{9D8B030D-6E8A-4147-A177-3AD203B41FA5}">
                      <a16:colId xmlns:a16="http://schemas.microsoft.com/office/drawing/2014/main" val="1473127546"/>
                    </a:ext>
                  </a:extLst>
                </a:gridCol>
                <a:gridCol w="1437985">
                  <a:extLst>
                    <a:ext uri="{9D8B030D-6E8A-4147-A177-3AD203B41FA5}">
                      <a16:colId xmlns:a16="http://schemas.microsoft.com/office/drawing/2014/main" val="415689143"/>
                    </a:ext>
                  </a:extLst>
                </a:gridCol>
                <a:gridCol w="1649854">
                  <a:extLst>
                    <a:ext uri="{9D8B030D-6E8A-4147-A177-3AD203B41FA5}">
                      <a16:colId xmlns:a16="http://schemas.microsoft.com/office/drawing/2014/main" val="3267483789"/>
                    </a:ext>
                  </a:extLst>
                </a:gridCol>
                <a:gridCol w="1334099">
                  <a:extLst>
                    <a:ext uri="{9D8B030D-6E8A-4147-A177-3AD203B41FA5}">
                      <a16:colId xmlns:a16="http://schemas.microsoft.com/office/drawing/2014/main" val="2005129249"/>
                    </a:ext>
                  </a:extLst>
                </a:gridCol>
                <a:gridCol w="1334099">
                  <a:extLst>
                    <a:ext uri="{9D8B030D-6E8A-4147-A177-3AD203B41FA5}">
                      <a16:colId xmlns:a16="http://schemas.microsoft.com/office/drawing/2014/main" val="2238787885"/>
                    </a:ext>
                  </a:extLst>
                </a:gridCol>
                <a:gridCol w="1334099">
                  <a:extLst>
                    <a:ext uri="{9D8B030D-6E8A-4147-A177-3AD203B41FA5}">
                      <a16:colId xmlns:a16="http://schemas.microsoft.com/office/drawing/2014/main" val="262306961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2118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Discharges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YoY 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Discharges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YoY 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Discharges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YoY 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23723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Overall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2123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-8.21%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1550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-26.99%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1549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-0.06%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8774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Adults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1281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-13.03%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824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-35.58%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789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-4.25%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25505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Children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842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0.24%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726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-13.78%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760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-4.68%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7517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535318E-0F37-5AFE-7040-97EF5FB7C66A}"/>
              </a:ext>
            </a:extLst>
          </p:cNvPr>
          <p:cNvSpPr txBox="1"/>
          <p:nvPr/>
        </p:nvSpPr>
        <p:spPr>
          <a:xfrm>
            <a:off x="1761347" y="3717040"/>
            <a:ext cx="98863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2A5798"/>
                </a:solidFill>
                <a:latin typeface="Aptos"/>
                <a:ea typeface="Calibri" panose="020F0502020204030204"/>
                <a:cs typeface="Calibri" panose="020F0502020204030204"/>
              </a:rPr>
              <a:t>Average 1.9 discharges per 1,000 members</a:t>
            </a:r>
            <a:endParaRPr lang="en-US" sz="2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2A5798"/>
                </a:solidFill>
                <a:latin typeface="Aptos"/>
                <a:ea typeface="Calibri" panose="020F0502020204030204"/>
                <a:cs typeface="Calibri" panose="020F0502020204030204"/>
              </a:rPr>
              <a:t>Average of 16.6 days per 1,000 members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2A5798"/>
                </a:solidFill>
                <a:latin typeface="Aptos"/>
                <a:ea typeface="Calibri" panose="020F0502020204030204"/>
                <a:cs typeface="Calibri" panose="020F0502020204030204"/>
              </a:rPr>
              <a:t>Average length of stay is 9.3 days per admission</a:t>
            </a:r>
          </a:p>
        </p:txBody>
      </p:sp>
    </p:spTree>
    <p:extLst>
      <p:ext uri="{BB962C8B-B14F-4D97-AF65-F5344CB8AC3E}">
        <p14:creationId xmlns:p14="http://schemas.microsoft.com/office/powerpoint/2010/main" val="70484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9FBE5-A4C6-9128-F78E-688DCFC15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FDE0-F62C-C53A-D971-155AD149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Process - Outpatient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FF6A6-48EF-F19B-A503-8BA7FEE77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Service Authorization Requirements:</a:t>
            </a:r>
          </a:p>
          <a:p>
            <a:r>
              <a:rPr lang="en-US" sz="2500" dirty="0">
                <a:latin typeface="Corbel"/>
                <a:cs typeface="Arial"/>
              </a:rPr>
              <a:t>Outpatient services </a:t>
            </a:r>
            <a:r>
              <a:rPr lang="en-US" sz="2500" b="1" u="sng" dirty="0">
                <a:latin typeface="Corbel"/>
                <a:cs typeface="Arial"/>
              </a:rPr>
              <a:t>DO NOT </a:t>
            </a:r>
            <a:r>
              <a:rPr lang="en-US" sz="2500" dirty="0">
                <a:latin typeface="Corbel"/>
                <a:cs typeface="Arial"/>
              </a:rPr>
              <a:t>require prior authorization </a:t>
            </a:r>
          </a:p>
          <a:p>
            <a:r>
              <a:rPr lang="en-US" sz="2500" dirty="0">
                <a:latin typeface="Corbel"/>
                <a:cs typeface="Arial"/>
              </a:rPr>
              <a:t>Notification is requested for the following services: </a:t>
            </a:r>
            <a:endParaRPr lang="en-US" dirty="0"/>
          </a:p>
          <a:p>
            <a:pPr marL="914400" lvl="2" indent="0">
              <a:buNone/>
            </a:pPr>
            <a:r>
              <a:rPr lang="en-US" sz="2500" dirty="0">
                <a:latin typeface="Arial"/>
                <a:cs typeface="Arial"/>
              </a:rPr>
              <a:t>•</a:t>
            </a:r>
            <a:r>
              <a:rPr lang="en-US" sz="2500" dirty="0">
                <a:latin typeface="Corbel"/>
                <a:cs typeface="Arial"/>
              </a:rPr>
              <a:t>Psychological Testing</a:t>
            </a:r>
            <a:endParaRPr lang="en-US" dirty="0"/>
          </a:p>
          <a:p>
            <a:pPr marL="914400" lvl="2" indent="0">
              <a:buNone/>
            </a:pPr>
            <a:r>
              <a:rPr lang="en-US" sz="2500" dirty="0">
                <a:latin typeface="Arial"/>
                <a:cs typeface="Arial"/>
              </a:rPr>
              <a:t>•</a:t>
            </a:r>
            <a:r>
              <a:rPr lang="en-US" sz="2500" dirty="0">
                <a:latin typeface="Corbel"/>
                <a:cs typeface="Arial"/>
              </a:rPr>
              <a:t>ECT</a:t>
            </a:r>
            <a:endParaRPr lang="en-US" dirty="0"/>
          </a:p>
          <a:p>
            <a:pPr marL="914400" lvl="2" indent="0">
              <a:buNone/>
            </a:pPr>
            <a:r>
              <a:rPr lang="en-US" sz="2500" dirty="0">
                <a:latin typeface="Arial"/>
                <a:cs typeface="Arial"/>
              </a:rPr>
              <a:t>•</a:t>
            </a:r>
            <a:r>
              <a:rPr lang="en-US" sz="2500" dirty="0">
                <a:latin typeface="Corbel"/>
                <a:cs typeface="Arial"/>
              </a:rPr>
              <a:t>IOP</a:t>
            </a:r>
            <a:endParaRPr lang="en-US" dirty="0"/>
          </a:p>
          <a:p>
            <a:pPr marL="914400" lvl="2" indent="0">
              <a:buNone/>
            </a:pPr>
            <a:r>
              <a:rPr lang="en-US" sz="2500" dirty="0">
                <a:latin typeface="Arial"/>
                <a:cs typeface="Arial"/>
              </a:rPr>
              <a:t>•</a:t>
            </a:r>
            <a:r>
              <a:rPr lang="en-US" sz="2500" dirty="0">
                <a:latin typeface="Corbel"/>
                <a:cs typeface="Arial"/>
              </a:rPr>
              <a:t>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26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691A-5E01-52A5-05CE-D280AEF8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Outpatient Utilization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A552-57A4-5C31-F9E7-C94CF0755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Averages 55.5 therapy services per 1,000 members</a:t>
            </a:r>
          </a:p>
          <a:p>
            <a:r>
              <a:rPr lang="en-US" dirty="0">
                <a:latin typeface="Corbel"/>
              </a:rPr>
              <a:t>Averages 2.0 Targeted Case Management (TCM) services per 1,000 members </a:t>
            </a:r>
            <a:endParaRPr lang="en-US" dirty="0"/>
          </a:p>
          <a:p>
            <a:r>
              <a:rPr lang="en-US" dirty="0">
                <a:latin typeface="Corbel"/>
              </a:rPr>
              <a:t>Averages 39.9 med management services per 1,000 members</a:t>
            </a:r>
          </a:p>
          <a:p>
            <a:r>
              <a:rPr lang="en-US" dirty="0">
                <a:latin typeface="Corbel"/>
              </a:rPr>
              <a:t>Telehealth increased 12.49</a:t>
            </a:r>
            <a:r>
              <a:rPr lang="en-US">
                <a:latin typeface="Corbel"/>
              </a:rPr>
              <a:t>% from 2024 to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6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EFF4-88ED-318D-ADC9-8D4F785E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Accessibility: Timely Access to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B189-8321-A2AC-7F3F-9FD75DA9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/>
              <a:t>Initial Access to Care</a:t>
            </a:r>
          </a:p>
          <a:p>
            <a:pPr lvl="1"/>
            <a:r>
              <a:rPr lang="en-US"/>
              <a:t>Following inpatient: 7 days</a:t>
            </a:r>
          </a:p>
          <a:p>
            <a:pPr lvl="1"/>
            <a:r>
              <a:rPr lang="en-US"/>
              <a:t>Outpatient Therapy: 14 days</a:t>
            </a:r>
          </a:p>
          <a:p>
            <a:pPr lvl="1"/>
            <a:r>
              <a:rPr lang="en-US"/>
              <a:t>Prescriber: 60 days</a:t>
            </a:r>
          </a:p>
          <a:p>
            <a:pPr marL="0" indent="0">
              <a:buNone/>
            </a:pPr>
            <a:r>
              <a:rPr lang="en-US" b="1" u="sng"/>
              <a:t>Follow up Care</a:t>
            </a:r>
          </a:p>
          <a:p>
            <a:pPr lvl="1"/>
            <a:r>
              <a:rPr lang="en-US"/>
              <a:t>Individual/Family Therapy: 81% once per month</a:t>
            </a:r>
          </a:p>
          <a:p>
            <a:pPr lvl="1"/>
            <a:r>
              <a:rPr lang="en-US"/>
              <a:t>Prescriber Appointments: 97% every 180 days</a:t>
            </a:r>
          </a:p>
          <a:p>
            <a:pPr lvl="2"/>
            <a:r>
              <a:rPr lang="en-US"/>
              <a:t>&gt;50% every 30 days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78B3-ACC5-28D2-25AF-BABB3B3A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Accessibility: Emergency and Urgent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B6AC-FD5E-F3EC-38A9-0C6D12F4E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care will be provided immediately</a:t>
            </a:r>
          </a:p>
          <a:p>
            <a:r>
              <a:rPr lang="en-US" dirty="0"/>
              <a:t>Urgent Care - within 48 hours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8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79CA-A0CD-7211-D61C-AEAB3B09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Closed Captioning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388F-8DFA-4BC7-2E31-64CFCF315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orbel"/>
              </a:rPr>
              <a:t>Please enable captions in Zoom</a:t>
            </a:r>
            <a:endParaRPr lang="en-US"/>
          </a:p>
          <a:p>
            <a:pPr lvl="1"/>
            <a:r>
              <a:rPr lang="en-US">
                <a:latin typeface="Corbel"/>
              </a:rPr>
              <a:t>Select “More” at the top of your screen</a:t>
            </a:r>
          </a:p>
          <a:p>
            <a:pPr lvl="1"/>
            <a:r>
              <a:rPr lang="en-US">
                <a:latin typeface="Corbel"/>
              </a:rPr>
              <a:t>Select “Language &amp; Speech”</a:t>
            </a:r>
          </a:p>
          <a:p>
            <a:pPr lvl="1"/>
            <a:r>
              <a:rPr lang="en-US">
                <a:latin typeface="Corbel"/>
              </a:rPr>
              <a:t>Select "Show  Live Captions"</a:t>
            </a:r>
          </a:p>
          <a:p>
            <a:pPr lvl="1"/>
            <a:r>
              <a:rPr lang="en-US">
                <a:latin typeface="Corbel"/>
              </a:rPr>
              <a:t>You will now see closed captioning along the bottom of your screen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88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4164-BA68-7A8F-ADE8-233B0E09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05CB-E4DA-41C2-2AC6-47E0FFC45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ABH website – https://abhfl.org</a:t>
            </a:r>
          </a:p>
          <a:p>
            <a:r>
              <a:rPr lang="en-US"/>
              <a:t>Mobile response teams: </a:t>
            </a:r>
          </a:p>
          <a:p>
            <a:pPr lvl="1"/>
            <a:r>
              <a:rPr lang="en-US"/>
              <a:t>866-517-7766: </a:t>
            </a:r>
            <a:r>
              <a:rPr lang="en-US" sz="2800"/>
              <a:t>Escambia/Santa Rosa/Okaloosa/Walton Counties</a:t>
            </a:r>
          </a:p>
          <a:p>
            <a:pPr lvl="1"/>
            <a:r>
              <a:rPr lang="en-US"/>
              <a:t>850-522-4485 x1833: Bay County</a:t>
            </a:r>
          </a:p>
          <a:p>
            <a:pPr lvl="1"/>
            <a:r>
              <a:rPr lang="en-US"/>
              <a:t>800-342-0774: Leon County</a:t>
            </a:r>
          </a:p>
          <a:p>
            <a:r>
              <a:rPr lang="en-US"/>
              <a:t>Remind clients they have a free transportation benefit</a:t>
            </a:r>
          </a:p>
          <a:p>
            <a:pPr lvl="1"/>
            <a:r>
              <a:rPr lang="en-US"/>
              <a:t>Humana: 866-779-0565</a:t>
            </a:r>
          </a:p>
          <a:p>
            <a:pPr lvl="1"/>
            <a:r>
              <a:rPr lang="en-US">
                <a:latin typeface="Corbel"/>
              </a:rPr>
              <a:t>Sunshine (See next slide for more information)</a:t>
            </a:r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61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66F5-501F-F1EF-CC63-DD937ADC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Sunshine Transportation benefit: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9B03E-E6BE-C38D-2DA3-9371EC65B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MMA</a:t>
            </a:r>
            <a:r>
              <a:rPr lang="en-US" dirty="0"/>
              <a:t> Phone number: 1-844-352-0134</a:t>
            </a:r>
          </a:p>
          <a:p>
            <a:r>
              <a:rPr lang="en-US" b="1" dirty="0"/>
              <a:t>CW</a:t>
            </a:r>
            <a:r>
              <a:rPr lang="en-US" dirty="0"/>
              <a:t> Phone number: 1-844-352-0414</a:t>
            </a:r>
          </a:p>
          <a:p>
            <a:r>
              <a:rPr lang="en-US" b="1" dirty="0"/>
              <a:t>SMI </a:t>
            </a:r>
            <a:r>
              <a:rPr lang="en-US" dirty="0"/>
              <a:t>Phone number: 1-844-352-1485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Transportation for LTC and LTC Comprehensive</a:t>
            </a:r>
            <a:r>
              <a:rPr lang="en-US" dirty="0"/>
              <a:t> </a:t>
            </a:r>
          </a:p>
          <a:p>
            <a:r>
              <a:rPr lang="en-US" dirty="0"/>
              <a:t>Phone number: 888-863-0248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Transportation for Children’s Medical Services</a:t>
            </a:r>
            <a:endParaRPr lang="en-US" dirty="0"/>
          </a:p>
          <a:p>
            <a:r>
              <a:rPr lang="en-US" dirty="0"/>
              <a:t>Medical Transport Management (MTM) </a:t>
            </a:r>
          </a:p>
          <a:p>
            <a:r>
              <a:rPr lang="en-US" dirty="0"/>
              <a:t>Phone number: 844-399-9469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22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6DB6-88F9-03C1-B334-811AB429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104"/>
          </a:xfrm>
        </p:spPr>
        <p:txBody>
          <a:bodyPr/>
          <a:lstStyle/>
          <a:p>
            <a:r>
              <a:rPr lang="en-US" dirty="0"/>
              <a:t>Critical Incidents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ECC305-3096-F719-09C9-DA60EB9F5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8215" y="2048760"/>
            <a:ext cx="7157448" cy="31536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3D80D3-BFCE-0505-2483-5D740282AF29}"/>
              </a:ext>
            </a:extLst>
          </p:cNvPr>
          <p:cNvSpPr/>
          <p:nvPr/>
        </p:nvSpPr>
        <p:spPr>
          <a:xfrm>
            <a:off x="2111829" y="5020809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to report: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Email: ABHQualityDepartment@lifeviewgroup.org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1ACFD-809F-4BEC-61C0-B1790964F7F5}"/>
              </a:ext>
            </a:extLst>
          </p:cNvPr>
          <p:cNvSpPr txBox="1"/>
          <p:nvPr/>
        </p:nvSpPr>
        <p:spPr>
          <a:xfrm>
            <a:off x="640080" y="1454981"/>
            <a:ext cx="1071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incidents should be reported by email to the ABH Quality team within 24 hours</a:t>
            </a:r>
          </a:p>
        </p:txBody>
      </p:sp>
    </p:spTree>
    <p:extLst>
      <p:ext uri="{BB962C8B-B14F-4D97-AF65-F5344CB8AC3E}">
        <p14:creationId xmlns:p14="http://schemas.microsoft.com/office/powerpoint/2010/main" val="3632491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23C74E-6D20-A931-32FE-ACE16A4F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Based Practices (EBPs)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641CED-D21B-5B50-A743-B7D3ADE19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998345"/>
              </p:ext>
            </p:extLst>
          </p:nvPr>
        </p:nvGraphicFramePr>
        <p:xfrm>
          <a:off x="1062318" y="1569666"/>
          <a:ext cx="9143999" cy="4484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9882">
                  <a:extLst>
                    <a:ext uri="{9D8B030D-6E8A-4147-A177-3AD203B41FA5}">
                      <a16:colId xmlns:a16="http://schemas.microsoft.com/office/drawing/2014/main" val="2343876442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879776137"/>
                    </a:ext>
                  </a:extLst>
                </a:gridCol>
                <a:gridCol w="1882588">
                  <a:extLst>
                    <a:ext uri="{9D8B030D-6E8A-4147-A177-3AD203B41FA5}">
                      <a16:colId xmlns:a16="http://schemas.microsoft.com/office/drawing/2014/main" val="1150075740"/>
                    </a:ext>
                  </a:extLst>
                </a:gridCol>
              </a:tblGrid>
              <a:tr h="58258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EBP Service Description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CPT or HCPCS Code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Modifier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82261"/>
                  </a:ext>
                </a:extLst>
              </a:tr>
              <a:tr h="58258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Homebuilders (in home intensive family therapy to prevent out of home placement)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H2022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U4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670956"/>
                  </a:ext>
                </a:extLst>
              </a:tr>
              <a:tr h="58258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Parent Child Interaction Therapy (in home intensive parent support program, court ordered often)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90837, 90847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HR (Apply to Each)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547531"/>
                  </a:ext>
                </a:extLst>
              </a:tr>
              <a:tr h="58258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Brief Strategic Family Therapy (short term family </a:t>
                      </a:r>
                      <a:r>
                        <a:rPr lang="en-US" sz="1800" err="1">
                          <a:solidFill>
                            <a:schemeClr val="tx1"/>
                          </a:solidFill>
                          <a:effectLst/>
                        </a:rPr>
                        <a:t>tx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 model)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90847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713171"/>
                  </a:ext>
                </a:extLst>
              </a:tr>
              <a:tr h="58258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Motivational Interviewing (technique to motivate change in behavior)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90832, 90834, 90837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HE (Apply to Each 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650507"/>
                  </a:ext>
                </a:extLst>
              </a:tr>
              <a:tr h="58258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Multi Systemic Therapy (ILOS) (intensive family </a:t>
                      </a:r>
                      <a:r>
                        <a:rPr lang="en-US" sz="1800" err="1">
                          <a:solidFill>
                            <a:schemeClr val="tx1"/>
                          </a:solidFill>
                          <a:effectLst/>
                        </a:rPr>
                        <a:t>tx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 program for youth with severe conduct problems)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H2033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65536"/>
                  </a:ext>
                </a:extLst>
              </a:tr>
              <a:tr h="58258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Functional Family Therapy (ILOS) (assists family in changing their interactions to improve behavior)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H0036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0800" marR="50800" marT="50800" marB="5080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151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205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54B5-54FE-74DA-807F-C539D984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MRDR: Psychotropic Consent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0A0B0-CB76-9B2D-6004-EE63043D8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7" y="184037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13 years or younger</a:t>
            </a:r>
          </a:p>
          <a:p>
            <a:pPr lvl="1"/>
            <a:r>
              <a:rPr lang="en-US" dirty="0"/>
              <a:t>Must include attestation to the pharmacy</a:t>
            </a:r>
          </a:p>
          <a:p>
            <a:pPr lvl="1"/>
            <a:r>
              <a:rPr lang="en-US" dirty="0"/>
              <a:t>Sample attestation:     </a:t>
            </a:r>
            <a:r>
              <a:rPr lang="en-US" dirty="0">
                <a:hlinkClick r:id="rId3"/>
              </a:rPr>
              <a:t>Florida Medicaid Consent Example</a:t>
            </a:r>
            <a:endParaRPr lang="en-US" sz="1800" u="sng" spc="-1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Retain x 6 years</a:t>
            </a:r>
          </a:p>
          <a:p>
            <a:pPr lvl="1"/>
            <a:r>
              <a:rPr lang="en-US" spc="-5" dirty="0">
                <a:effectLst/>
                <a:ea typeface="Arial" panose="020B0604020202020204" pitchFamily="34" charset="0"/>
              </a:rPr>
              <a:t>Pharmacies may not add refills to old prescriptions to circumvent the need for an updated informed consent form.</a:t>
            </a:r>
          </a:p>
          <a:p>
            <a:pPr lvl="1"/>
            <a:r>
              <a:rPr lang="en-US" spc="-5" dirty="0">
                <a:effectLst/>
                <a:ea typeface="Arial" panose="020B0604020202020204" pitchFamily="34" charset="0"/>
              </a:rPr>
              <a:t>Every</a:t>
            </a:r>
            <a:r>
              <a:rPr lang="en-US" spc="-3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new</a:t>
            </a:r>
            <a:r>
              <a:rPr lang="en-US" spc="-4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prescription</a:t>
            </a:r>
            <a:r>
              <a:rPr lang="en-US" spc="-25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will</a:t>
            </a:r>
            <a:r>
              <a:rPr lang="en-US" spc="-25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require</a:t>
            </a:r>
            <a:r>
              <a:rPr lang="en-US" spc="-2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a</a:t>
            </a:r>
            <a:r>
              <a:rPr lang="en-US" spc="-25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new</a:t>
            </a:r>
            <a:r>
              <a:rPr lang="en-US" spc="-25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informed</a:t>
            </a:r>
            <a:r>
              <a:rPr lang="en-US" spc="-25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consent</a:t>
            </a:r>
            <a:r>
              <a:rPr lang="en-US" spc="-35" dirty="0">
                <a:effectLst/>
                <a:ea typeface="Arial" panose="020B0604020202020204" pitchFamily="34" charset="0"/>
              </a:rPr>
              <a:t> </a:t>
            </a:r>
            <a:r>
              <a:rPr lang="en-US" spc="-10" dirty="0">
                <a:effectLst/>
                <a:ea typeface="Arial" panose="020B0604020202020204" pitchFamily="34" charset="0"/>
              </a:rPr>
              <a:t>form.</a:t>
            </a:r>
            <a:endParaRPr lang="en-US" spc="-5" dirty="0">
              <a:ea typeface="Arial" panose="020B0604020202020204" pitchFamily="34" charset="0"/>
            </a:endParaRPr>
          </a:p>
          <a:p>
            <a:pPr lvl="1"/>
            <a:r>
              <a:rPr lang="en-US" spc="-5" dirty="0">
                <a:effectLst/>
                <a:ea typeface="Arial" panose="020B0604020202020204" pitchFamily="34" charset="0"/>
              </a:rPr>
              <a:t>The</a:t>
            </a:r>
            <a:r>
              <a:rPr lang="en-US" spc="-1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informed</a:t>
            </a:r>
            <a:r>
              <a:rPr lang="en-US" spc="-2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consent</a:t>
            </a:r>
            <a:r>
              <a:rPr lang="en-US" spc="-1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forms</a:t>
            </a:r>
            <a:r>
              <a:rPr lang="en-US" spc="-1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do</a:t>
            </a:r>
            <a:r>
              <a:rPr lang="en-US" spc="-1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not</a:t>
            </a:r>
            <a:r>
              <a:rPr lang="en-US" spc="-1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replace</a:t>
            </a:r>
            <a:r>
              <a:rPr lang="en-US" spc="-1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prior</a:t>
            </a:r>
            <a:r>
              <a:rPr lang="en-US" spc="-1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authorization</a:t>
            </a:r>
            <a:r>
              <a:rPr lang="en-US" spc="-20" dirty="0">
                <a:effectLst/>
                <a:ea typeface="Arial" panose="020B0604020202020204" pitchFamily="34" charset="0"/>
              </a:rPr>
              <a:t> </a:t>
            </a:r>
            <a:r>
              <a:rPr lang="en-US" spc="-5" dirty="0">
                <a:effectLst/>
                <a:ea typeface="Arial" panose="020B0604020202020204" pitchFamily="34" charset="0"/>
              </a:rPr>
              <a:t>requirements for non-PDL medications or prior authorized antipsychotics for children and adolescents under the age of eighteen (18) years.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81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C8E5-A0A7-4CD1-2B70-CAF5A23A0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1566317"/>
            <a:ext cx="7391400" cy="480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Psychotropic Consents for members &lt; 13 years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1EE08E-A168-060B-B272-54109C7C80DD}"/>
              </a:ext>
            </a:extLst>
          </p:cNvPr>
          <p:cNvGraphicFramePr>
            <a:graphicFrameLocks noGrp="1"/>
          </p:cNvGraphicFramePr>
          <p:nvPr/>
        </p:nvGraphicFramePr>
        <p:xfrm>
          <a:off x="1609240" y="2143625"/>
          <a:ext cx="8973519" cy="34096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24571">
                  <a:extLst>
                    <a:ext uri="{9D8B030D-6E8A-4147-A177-3AD203B41FA5}">
                      <a16:colId xmlns:a16="http://schemas.microsoft.com/office/drawing/2014/main" val="1014952819"/>
                    </a:ext>
                  </a:extLst>
                </a:gridCol>
                <a:gridCol w="1437237">
                  <a:extLst>
                    <a:ext uri="{9D8B030D-6E8A-4147-A177-3AD203B41FA5}">
                      <a16:colId xmlns:a16="http://schemas.microsoft.com/office/drawing/2014/main" val="4005249070"/>
                    </a:ext>
                  </a:extLst>
                </a:gridCol>
                <a:gridCol w="1437237">
                  <a:extLst>
                    <a:ext uri="{9D8B030D-6E8A-4147-A177-3AD203B41FA5}">
                      <a16:colId xmlns:a16="http://schemas.microsoft.com/office/drawing/2014/main" val="2530801880"/>
                    </a:ext>
                  </a:extLst>
                </a:gridCol>
                <a:gridCol w="1437237">
                  <a:extLst>
                    <a:ext uri="{9D8B030D-6E8A-4147-A177-3AD203B41FA5}">
                      <a16:colId xmlns:a16="http://schemas.microsoft.com/office/drawing/2014/main" val="2601190024"/>
                    </a:ext>
                  </a:extLst>
                </a:gridCol>
                <a:gridCol w="1437237">
                  <a:extLst>
                    <a:ext uri="{9D8B030D-6E8A-4147-A177-3AD203B41FA5}">
                      <a16:colId xmlns:a16="http://schemas.microsoft.com/office/drawing/2014/main" val="488501566"/>
                    </a:ext>
                  </a:extLst>
                </a:gridCol>
              </a:tblGrid>
              <a:tr h="36536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Consent for Psychotropics: Presence of Informed Consent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1150"/>
                  </a:ext>
                </a:extLst>
              </a:tr>
              <a:tr h="3653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Q1.25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Q2.25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Q3.25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Q4.25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750827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Goal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 90%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219838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Rate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 75%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110763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Numerator/Denominator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0/0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2/8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4/5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 6/8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947290"/>
                  </a:ext>
                </a:extLst>
              </a:tr>
              <a:tr h="38559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Consent for Psychotropics: Presence of Attestation to Pharmacy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300260"/>
                  </a:ext>
                </a:extLst>
              </a:tr>
              <a:tr h="3653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Goal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 90%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434543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Rate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 75%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480322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Numerator/Denominator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0/0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2/8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4/5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 6/8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736305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0F4785A-9FE6-E5B2-D335-9E3E53D4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Audit Results</a:t>
            </a:r>
          </a:p>
        </p:txBody>
      </p:sp>
    </p:spTree>
    <p:extLst>
      <p:ext uri="{BB962C8B-B14F-4D97-AF65-F5344CB8AC3E}">
        <p14:creationId xmlns:p14="http://schemas.microsoft.com/office/powerpoint/2010/main" val="3391268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3CA3-EA70-7145-2FFE-17856717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Screenings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75EB7-5EE0-165D-0156-3D3C3D09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Launch Poll</a:t>
            </a:r>
          </a:p>
        </p:txBody>
      </p:sp>
    </p:spTree>
    <p:extLst>
      <p:ext uri="{BB962C8B-B14F-4D97-AF65-F5344CB8AC3E}">
        <p14:creationId xmlns:p14="http://schemas.microsoft.com/office/powerpoint/2010/main" val="2807959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EFDB-F69B-44EA-B848-06E7F106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741DF-E007-4BA4-849A-5C655336B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171" y="1143000"/>
            <a:ext cx="8229600" cy="425196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Please add the following to the chat box:</a:t>
            </a:r>
          </a:p>
          <a:p>
            <a:pPr algn="ctr"/>
            <a:r>
              <a:rPr lang="en-US" sz="2800" dirty="0"/>
              <a:t>Name</a:t>
            </a:r>
          </a:p>
          <a:p>
            <a:pPr algn="ctr"/>
            <a:r>
              <a:rPr lang="en-US" sz="2800" dirty="0"/>
              <a:t>Title/Credentials</a:t>
            </a:r>
          </a:p>
          <a:p>
            <a:pPr algn="ctr"/>
            <a:r>
              <a:rPr lang="en-US" sz="2800" dirty="0"/>
              <a:t>Agency and Location</a:t>
            </a:r>
          </a:p>
          <a:p>
            <a:pPr algn="ctr"/>
            <a:r>
              <a:rPr lang="en-US" sz="2800" dirty="0"/>
              <a:t>Email Address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	 SCAN ME!!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C1E02-FEC8-C5EE-0FBE-19D612CE8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18" y="4410891"/>
            <a:ext cx="1968137" cy="19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4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824B8F3-29A2-1D08-FFD4-C11771C8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Medicaid and Health Plan Updates</a:t>
            </a:r>
          </a:p>
        </p:txBody>
      </p:sp>
    </p:spTree>
    <p:extLst>
      <p:ext uri="{BB962C8B-B14F-4D97-AF65-F5344CB8AC3E}">
        <p14:creationId xmlns:p14="http://schemas.microsoft.com/office/powerpoint/2010/main" val="260327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36967-C835-8FBD-0AAF-C16FD8E17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2DBFBD-7333-0831-005A-3CE3A5E7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38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Contract &amp; Re-procurement Updates</a:t>
            </a:r>
          </a:p>
        </p:txBody>
      </p:sp>
    </p:spTree>
    <p:extLst>
      <p:ext uri="{BB962C8B-B14F-4D97-AF65-F5344CB8AC3E}">
        <p14:creationId xmlns:p14="http://schemas.microsoft.com/office/powerpoint/2010/main" val="55757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AB5D9-CA75-4383-D04E-7CD32817B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BC8762-F99A-63BD-81D6-B5C2741B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38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NCQA Re-Accreditation Update</a:t>
            </a:r>
          </a:p>
        </p:txBody>
      </p:sp>
    </p:spTree>
    <p:extLst>
      <p:ext uri="{BB962C8B-B14F-4D97-AF65-F5344CB8AC3E}">
        <p14:creationId xmlns:p14="http://schemas.microsoft.com/office/powerpoint/2010/main" val="425013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Claims/Billing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Claims Billing address</a:t>
            </a:r>
          </a:p>
          <a:p>
            <a:pPr marL="400050" lvl="1" indent="0">
              <a:buNone/>
            </a:pPr>
            <a:r>
              <a:rPr lang="en-US" sz="1700" i="1" dirty="0"/>
              <a:t>Access Behavioral Health</a:t>
            </a:r>
          </a:p>
          <a:p>
            <a:pPr marL="400050" lvl="1" indent="0">
              <a:buNone/>
            </a:pPr>
            <a:r>
              <a:rPr lang="en-US" sz="1700" i="1" dirty="0"/>
              <a:t>ATTN: Claims</a:t>
            </a:r>
          </a:p>
          <a:p>
            <a:pPr marL="400050" lvl="1" indent="0">
              <a:buNone/>
            </a:pPr>
            <a:r>
              <a:rPr lang="en-US" sz="1700" i="1" dirty="0"/>
              <a:t>1221 West Lakeview Avenue</a:t>
            </a:r>
          </a:p>
          <a:p>
            <a:pPr marL="400050" lvl="1" indent="0">
              <a:buNone/>
            </a:pPr>
            <a:r>
              <a:rPr lang="en-US" sz="1700" i="1" dirty="0"/>
              <a:t>Pensacola,  FL 32501</a:t>
            </a:r>
          </a:p>
          <a:p>
            <a:pPr marL="400050" lvl="1" indent="0">
              <a:buNone/>
            </a:pPr>
            <a:r>
              <a:rPr lang="en-US" sz="2000" dirty="0"/>
              <a:t>Paper Claims Billing address</a:t>
            </a:r>
          </a:p>
          <a:p>
            <a:pPr marL="285750"/>
            <a:r>
              <a:rPr lang="en-US" dirty="0"/>
              <a:t>Electronic Claims</a:t>
            </a:r>
          </a:p>
        </p:txBody>
      </p:sp>
    </p:spTree>
    <p:extLst>
      <p:ext uri="{BB962C8B-B14F-4D97-AF65-F5344CB8AC3E}">
        <p14:creationId xmlns:p14="http://schemas.microsoft.com/office/powerpoint/2010/main" val="261538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EC42-D6A9-B57D-AF6A-EFF98EAE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Claims/Billing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8DA0-3F67-1C65-8FB3-A3C099BC5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>
                <a:latin typeface="Arial"/>
                <a:cs typeface="Arial"/>
              </a:rPr>
              <a:t>Reimbursable behavioral health Dx codes: </a:t>
            </a:r>
            <a:r>
              <a:rPr lang="en-US" sz="2100" dirty="0">
                <a:latin typeface="Arial"/>
                <a:cs typeface="Arial"/>
              </a:rPr>
              <a:t>F01.50 – F53.1; F55.0 – F63.9; F68.10 – F69; F80.82, F88 – F99; Z03.89 (F84.0 - Autism is not a covered diagnosis)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>
                <a:latin typeface="Arial"/>
                <a:cs typeface="Arial"/>
              </a:rPr>
              <a:t>Claims payment questions: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sz="1700" dirty="0">
                <a:latin typeface="Arial"/>
                <a:cs typeface="Arial"/>
              </a:rPr>
              <a:t>(850) 469-3631; abhbilling@lifeviewgroup.org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sz="1700" dirty="0">
                <a:latin typeface="Arial"/>
                <a:cs typeface="Arial"/>
              </a:rPr>
              <a:t>Linda Gibbs, RHIA, Director of Reimbursement Services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en-US" sz="1700" dirty="0"/>
          </a:p>
          <a:p>
            <a:pPr marL="400050">
              <a:defRPr/>
            </a:pPr>
            <a:r>
              <a:rPr lang="en-US" dirty="0">
                <a:latin typeface="Arial"/>
                <a:cs typeface="Arial"/>
              </a:rPr>
              <a:t>Direct Deposit Application will be sent out via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0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9045-7D21-D0F8-A0FC-034DA9B5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Common Denial Reasons</a:t>
            </a:r>
          </a:p>
        </p:txBody>
      </p:sp>
      <p:pic>
        <p:nvPicPr>
          <p:cNvPr id="4" name="Content Placeholder 3" descr="A black background with blue text">
            <a:extLst>
              <a:ext uri="{FF2B5EF4-FFF2-40B4-BE49-F238E27FC236}">
                <a16:creationId xmlns:a16="http://schemas.microsoft.com/office/drawing/2014/main" id="{B0933F51-17CD-10E2-2D3A-39FF98226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1756" y="1825625"/>
            <a:ext cx="10348488" cy="4351338"/>
          </a:xfrm>
        </p:spPr>
      </p:pic>
    </p:spTree>
    <p:extLst>
      <p:ext uri="{BB962C8B-B14F-4D97-AF65-F5344CB8AC3E}">
        <p14:creationId xmlns:p14="http://schemas.microsoft.com/office/powerpoint/2010/main" val="302320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1521</Words>
  <Application>Microsoft Office PowerPoint</Application>
  <PresentationFormat>Widescreen</PresentationFormat>
  <Paragraphs>357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Aptos</vt:lpstr>
      <vt:lpstr>Arial</vt:lpstr>
      <vt:lpstr>Calibri</vt:lpstr>
      <vt:lpstr>Corbel</vt:lpstr>
      <vt:lpstr>Office Theme</vt:lpstr>
      <vt:lpstr>ABH Network Provider Administrative Training</vt:lpstr>
      <vt:lpstr>Housekeeping</vt:lpstr>
      <vt:lpstr>Closed Captioning</vt:lpstr>
      <vt:lpstr>Medicaid and Health Plan Updates</vt:lpstr>
      <vt:lpstr>New Contract &amp; Re-procurement Updates</vt:lpstr>
      <vt:lpstr>NCQA Re-Accreditation Update</vt:lpstr>
      <vt:lpstr>Claims/Billing</vt:lpstr>
      <vt:lpstr>Claims/Billing</vt:lpstr>
      <vt:lpstr>Common Denial Reasons</vt:lpstr>
      <vt:lpstr>Claims Provider Portal</vt:lpstr>
      <vt:lpstr>Corrected Claims</vt:lpstr>
      <vt:lpstr>Claims Turn Around Time Results</vt:lpstr>
      <vt:lpstr>Claims Inquiries</vt:lpstr>
      <vt:lpstr>Claim-Related Complaints</vt:lpstr>
      <vt:lpstr>Keeping up with Medicaid ID status</vt:lpstr>
      <vt:lpstr>Provider Feedback </vt:lpstr>
      <vt:lpstr>PROVIDER NETWORK VERIFICATION Access Standards &amp; Rosters</vt:lpstr>
      <vt:lpstr>Required Network Standards Adequacy Ratios</vt:lpstr>
      <vt:lpstr>Network Standards GeoSpatial Access</vt:lpstr>
      <vt:lpstr>Network Provider Rosters</vt:lpstr>
      <vt:lpstr>Credentialing Reminder</vt:lpstr>
      <vt:lpstr>REMINDER:</vt:lpstr>
      <vt:lpstr>Affirmative Statement </vt:lpstr>
      <vt:lpstr>Referral Process - Inpatient </vt:lpstr>
      <vt:lpstr>Inpatient Utilization: Inpatient Admissions</vt:lpstr>
      <vt:lpstr>Referral Process - Outpatient</vt:lpstr>
      <vt:lpstr>Outpatient Utilization</vt:lpstr>
      <vt:lpstr>Accessibility: Timely Access to Services</vt:lpstr>
      <vt:lpstr>Accessibility: Emergency and Urgent Care</vt:lpstr>
      <vt:lpstr>Resources</vt:lpstr>
      <vt:lpstr>Sunshine Transportation benefit:</vt:lpstr>
      <vt:lpstr>Critical Incidents</vt:lpstr>
      <vt:lpstr>Evidence Based Practices (EBPs)</vt:lpstr>
      <vt:lpstr>MRDR: Psychotropic Consent Requirement</vt:lpstr>
      <vt:lpstr>2025 Audit Results</vt:lpstr>
      <vt:lpstr>Behavioral Health Screenings</vt:lpstr>
      <vt:lpstr>REMINDER: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Kelsi Gulig</dc:creator>
  <cp:lastModifiedBy>Jess Selland</cp:lastModifiedBy>
  <cp:revision>101</cp:revision>
  <dcterms:created xsi:type="dcterms:W3CDTF">2022-09-12T18:38:50Z</dcterms:created>
  <dcterms:modified xsi:type="dcterms:W3CDTF">2026-05-14T14:51:01Z</dcterms:modified>
</cp:coreProperties>
</file>