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1971" r:id="rId2"/>
    <p:sldId id="469" r:id="rId3"/>
    <p:sldId id="1944" r:id="rId4"/>
    <p:sldId id="289" r:id="rId5"/>
    <p:sldId id="257" r:id="rId6"/>
    <p:sldId id="2008" r:id="rId7"/>
    <p:sldId id="1928" r:id="rId8"/>
    <p:sldId id="2007" r:id="rId9"/>
    <p:sldId id="1945" r:id="rId10"/>
    <p:sldId id="330" r:id="rId11"/>
    <p:sldId id="329" r:id="rId12"/>
    <p:sldId id="1946" r:id="rId13"/>
    <p:sldId id="297" r:id="rId14"/>
    <p:sldId id="2009" r:id="rId15"/>
    <p:sldId id="277" r:id="rId16"/>
    <p:sldId id="291" r:id="rId17"/>
    <p:sldId id="1947" r:id="rId18"/>
    <p:sldId id="293" r:id="rId19"/>
    <p:sldId id="1984" r:id="rId20"/>
    <p:sldId id="1985" r:id="rId21"/>
    <p:sldId id="1986" r:id="rId22"/>
    <p:sldId id="1989" r:id="rId23"/>
    <p:sldId id="1990" r:id="rId24"/>
    <p:sldId id="2010" r:id="rId25"/>
    <p:sldId id="1992" r:id="rId26"/>
    <p:sldId id="1975" r:id="rId27"/>
    <p:sldId id="1982" r:id="rId28"/>
    <p:sldId id="1983" r:id="rId29"/>
    <p:sldId id="315" r:id="rId30"/>
    <p:sldId id="2011" r:id="rId31"/>
    <p:sldId id="272" r:id="rId32"/>
    <p:sldId id="1993" r:id="rId33"/>
    <p:sldId id="1994" r:id="rId34"/>
    <p:sldId id="2012" r:id="rId35"/>
    <p:sldId id="1981" r:id="rId36"/>
    <p:sldId id="316" r:id="rId37"/>
    <p:sldId id="287" r:id="rId38"/>
    <p:sldId id="1995" r:id="rId39"/>
    <p:sldId id="320" r:id="rId40"/>
    <p:sldId id="1996" r:id="rId41"/>
    <p:sldId id="288" r:id="rId42"/>
    <p:sldId id="2006" r:id="rId43"/>
    <p:sldId id="1997" r:id="rId44"/>
    <p:sldId id="2013" r:id="rId45"/>
    <p:sldId id="1998" r:id="rId46"/>
    <p:sldId id="1999" r:id="rId47"/>
    <p:sldId id="2000" r:id="rId48"/>
    <p:sldId id="1964" r:id="rId49"/>
    <p:sldId id="295" r:id="rId50"/>
    <p:sldId id="2001" r:id="rId51"/>
    <p:sldId id="2002" r:id="rId52"/>
    <p:sldId id="299" r:id="rId53"/>
    <p:sldId id="2003" r:id="rId54"/>
    <p:sldId id="2004" r:id="rId55"/>
    <p:sldId id="2005" r:id="rId56"/>
    <p:sldId id="1979" r:id="rId57"/>
    <p:sldId id="2014" r:id="rId58"/>
    <p:sldId id="1988" r:id="rId59"/>
    <p:sldId id="1987" r:id="rId60"/>
    <p:sldId id="261" r:id="rId61"/>
    <p:sldId id="259" r:id="rId62"/>
    <p:sldId id="260" r:id="rId63"/>
    <p:sldId id="264" r:id="rId64"/>
    <p:sldId id="265" r:id="rId65"/>
    <p:sldId id="262" r:id="rId66"/>
    <p:sldId id="263" r:id="rId67"/>
    <p:sldId id="268" r:id="rId68"/>
    <p:sldId id="267" r:id="rId69"/>
    <p:sldId id="269" r:id="rId70"/>
    <p:sldId id="266" r:id="rId71"/>
    <p:sldId id="270" r:id="rId72"/>
    <p:sldId id="258" r:id="rId73"/>
    <p:sldId id="192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D5039D-D708-E5F1-E3EF-2ED0FBBD6086}" name="Rebecca Beach" initials="RB" userId="S::rebecca.beach@lifeviewgroup.org::9a221d1c-d60f-4b39-b48e-c2f2fbafaa5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5798"/>
    <a:srgbClr val="5996D1"/>
    <a:srgbClr val="991C7C"/>
    <a:srgbClr val="FF9933"/>
    <a:srgbClr val="F2A040"/>
    <a:srgbClr val="EAC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8C048-6F98-30A9-8B31-38E07339616E}" v="70" dt="2025-04-24T14:49:13.586"/>
    <p1510:client id="{42624DEF-35AD-49DC-8A65-EB18A3C566D1}" v="1048" dt="2025-04-22T18:52:56.347"/>
    <p1510:client id="{49B83F04-E69A-BD0F-7C3F-B69F25E7D43B}" v="50" dt="2025-04-24T13:20:20.661"/>
    <p1510:client id="{632AC4E2-AAAB-7FE6-B017-CB566C6F9915}" v="74" dt="2025-04-23T13:28:54.979"/>
    <p1510:client id="{7AF3A02A-7AE1-4D44-2E61-506BEE33A6DE}" v="582" dt="2025-04-24T01:33:41.066"/>
    <p1510:client id="{8216D6A9-4E76-D662-C507-A11C8F02F921}" v="51" dt="2025-04-24T14:54:25.458"/>
    <p1510:client id="{A0AFDE08-5E7A-FCC9-509D-51440B13156D}" v="493" dt="2025-04-22T19:24:11.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43" autoAdjust="0"/>
  </p:normalViewPr>
  <p:slideViewPr>
    <p:cSldViewPr snapToGrid="0">
      <p:cViewPr varScale="1">
        <p:scale>
          <a:sx n="79" d="100"/>
          <a:sy n="79" d="100"/>
        </p:scale>
        <p:origin x="17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6FFDA-7084-4213-B95E-3316D8E4EFF4}"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1E9B1-167F-415A-8FD1-682B5D76E2CE}" type="slidenum">
              <a:rPr lang="en-US" smtClean="0"/>
              <a:t>‹#›</a:t>
            </a:fld>
            <a:endParaRPr lang="en-US"/>
          </a:p>
        </p:txBody>
      </p:sp>
    </p:spTree>
    <p:extLst>
      <p:ext uri="{BB962C8B-B14F-4D97-AF65-F5344CB8AC3E}">
        <p14:creationId xmlns:p14="http://schemas.microsoft.com/office/powerpoint/2010/main" val="43371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AD032-9FD2-4B4A-8349-C818599823FE}" type="slidenum">
              <a:rPr lang="en-US" smtClean="0"/>
              <a:t>2</a:t>
            </a:fld>
            <a:endParaRPr lang="en-US"/>
          </a:p>
        </p:txBody>
      </p:sp>
    </p:spTree>
    <p:extLst>
      <p:ext uri="{BB962C8B-B14F-4D97-AF65-F5344CB8AC3E}">
        <p14:creationId xmlns:p14="http://schemas.microsoft.com/office/powerpoint/2010/main" val="52172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AD032-9FD2-4B4A-8349-C818599823FE}" type="slidenum">
              <a:rPr lang="en-US" smtClean="0"/>
              <a:t>12</a:t>
            </a:fld>
            <a:endParaRPr lang="en-US"/>
          </a:p>
        </p:txBody>
      </p:sp>
    </p:spTree>
    <p:extLst>
      <p:ext uri="{BB962C8B-B14F-4D97-AF65-F5344CB8AC3E}">
        <p14:creationId xmlns:p14="http://schemas.microsoft.com/office/powerpoint/2010/main" val="134694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AD032-9FD2-4B4A-8349-C818599823FE}" type="slidenum">
              <a:rPr lang="en-US" smtClean="0"/>
              <a:t>13</a:t>
            </a:fld>
            <a:endParaRPr lang="en-US"/>
          </a:p>
        </p:txBody>
      </p:sp>
    </p:spTree>
    <p:extLst>
      <p:ext uri="{BB962C8B-B14F-4D97-AF65-F5344CB8AC3E}">
        <p14:creationId xmlns:p14="http://schemas.microsoft.com/office/powerpoint/2010/main" val="353762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AD032-9FD2-4B4A-8349-C818599823FE}" type="slidenum">
              <a:rPr lang="en-US" smtClean="0"/>
              <a:t>15</a:t>
            </a:fld>
            <a:endParaRPr lang="en-US"/>
          </a:p>
        </p:txBody>
      </p:sp>
    </p:spTree>
    <p:extLst>
      <p:ext uri="{BB962C8B-B14F-4D97-AF65-F5344CB8AC3E}">
        <p14:creationId xmlns:p14="http://schemas.microsoft.com/office/powerpoint/2010/main" val="340545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MIKE</a:t>
            </a:r>
          </a:p>
        </p:txBody>
      </p:sp>
      <p:sp>
        <p:nvSpPr>
          <p:cNvPr id="4" name="Slide Number Placeholder 3"/>
          <p:cNvSpPr>
            <a:spLocks noGrp="1"/>
          </p:cNvSpPr>
          <p:nvPr>
            <p:ph type="sldNum" sz="quarter" idx="10"/>
          </p:nvPr>
        </p:nvSpPr>
        <p:spPr/>
        <p:txBody>
          <a:bodyPr/>
          <a:lstStyle/>
          <a:p>
            <a:fld id="{05AAD032-9FD2-4B4A-8349-C818599823FE}" type="slidenum">
              <a:rPr lang="en-US" smtClean="0"/>
              <a:t>16</a:t>
            </a:fld>
            <a:endParaRPr lang="en-US"/>
          </a:p>
        </p:txBody>
      </p:sp>
    </p:spTree>
    <p:extLst>
      <p:ext uri="{BB962C8B-B14F-4D97-AF65-F5344CB8AC3E}">
        <p14:creationId xmlns:p14="http://schemas.microsoft.com/office/powerpoint/2010/main" val="41819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5AAD032-9FD2-4B4A-8349-C818599823FE}" type="slidenum">
              <a:rPr lang="en-US" smtClean="0"/>
              <a:t>17</a:t>
            </a:fld>
            <a:endParaRPr lang="en-US"/>
          </a:p>
        </p:txBody>
      </p:sp>
    </p:spTree>
    <p:extLst>
      <p:ext uri="{BB962C8B-B14F-4D97-AF65-F5344CB8AC3E}">
        <p14:creationId xmlns:p14="http://schemas.microsoft.com/office/powerpoint/2010/main" val="370292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a:p>
        </p:txBody>
      </p:sp>
      <p:sp>
        <p:nvSpPr>
          <p:cNvPr id="4" name="Slide Number Placeholder 3"/>
          <p:cNvSpPr>
            <a:spLocks noGrp="1"/>
          </p:cNvSpPr>
          <p:nvPr>
            <p:ph type="sldNum" sz="quarter" idx="5"/>
          </p:nvPr>
        </p:nvSpPr>
        <p:spPr/>
        <p:txBody>
          <a:bodyPr/>
          <a:lstStyle/>
          <a:p>
            <a:fld id="{05AAD032-9FD2-4B4A-8349-C818599823FE}" type="slidenum">
              <a:rPr lang="en-US" smtClean="0"/>
              <a:t>18</a:t>
            </a:fld>
            <a:endParaRPr lang="en-US"/>
          </a:p>
        </p:txBody>
      </p:sp>
    </p:spTree>
    <p:extLst>
      <p:ext uri="{BB962C8B-B14F-4D97-AF65-F5344CB8AC3E}">
        <p14:creationId xmlns:p14="http://schemas.microsoft.com/office/powerpoint/2010/main" val="3894235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1E9B1-167F-415A-8FD1-682B5D76E2CE}" type="slidenum">
              <a:rPr lang="en-US" smtClean="0"/>
              <a:t>19</a:t>
            </a:fld>
            <a:endParaRPr lang="en-US"/>
          </a:p>
        </p:txBody>
      </p:sp>
    </p:spTree>
    <p:extLst>
      <p:ext uri="{BB962C8B-B14F-4D97-AF65-F5344CB8AC3E}">
        <p14:creationId xmlns:p14="http://schemas.microsoft.com/office/powerpoint/2010/main" val="3341423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20</a:t>
            </a:fld>
            <a:endParaRPr lang="en-US"/>
          </a:p>
        </p:txBody>
      </p:sp>
    </p:spTree>
    <p:extLst>
      <p:ext uri="{BB962C8B-B14F-4D97-AF65-F5344CB8AC3E}">
        <p14:creationId xmlns:p14="http://schemas.microsoft.com/office/powerpoint/2010/main" val="3292341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21</a:t>
            </a:fld>
            <a:endParaRPr lang="en-US"/>
          </a:p>
        </p:txBody>
      </p:sp>
    </p:spTree>
    <p:extLst>
      <p:ext uri="{BB962C8B-B14F-4D97-AF65-F5344CB8AC3E}">
        <p14:creationId xmlns:p14="http://schemas.microsoft.com/office/powerpoint/2010/main" val="324147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22</a:t>
            </a:fld>
            <a:endParaRPr lang="en-US"/>
          </a:p>
        </p:txBody>
      </p:sp>
    </p:spTree>
    <p:extLst>
      <p:ext uri="{BB962C8B-B14F-4D97-AF65-F5344CB8AC3E}">
        <p14:creationId xmlns:p14="http://schemas.microsoft.com/office/powerpoint/2010/main" val="161739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AD032-9FD2-4B4A-8349-C818599823FE}" type="slidenum">
              <a:rPr lang="en-US" smtClean="0"/>
              <a:t>3</a:t>
            </a:fld>
            <a:endParaRPr lang="en-US"/>
          </a:p>
        </p:txBody>
      </p:sp>
    </p:spTree>
    <p:extLst>
      <p:ext uri="{BB962C8B-B14F-4D97-AF65-F5344CB8AC3E}">
        <p14:creationId xmlns:p14="http://schemas.microsoft.com/office/powerpoint/2010/main" val="280304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23</a:t>
            </a:fld>
            <a:endParaRPr lang="en-US"/>
          </a:p>
        </p:txBody>
      </p:sp>
    </p:spTree>
    <p:extLst>
      <p:ext uri="{BB962C8B-B14F-4D97-AF65-F5344CB8AC3E}">
        <p14:creationId xmlns:p14="http://schemas.microsoft.com/office/powerpoint/2010/main" val="3645522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26</a:t>
            </a:fld>
            <a:endParaRPr lang="en-US"/>
          </a:p>
        </p:txBody>
      </p:sp>
    </p:spTree>
    <p:extLst>
      <p:ext uri="{BB962C8B-B14F-4D97-AF65-F5344CB8AC3E}">
        <p14:creationId xmlns:p14="http://schemas.microsoft.com/office/powerpoint/2010/main" val="4085066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27</a:t>
            </a:fld>
            <a:endParaRPr lang="en-US"/>
          </a:p>
        </p:txBody>
      </p:sp>
    </p:spTree>
    <p:extLst>
      <p:ext uri="{BB962C8B-B14F-4D97-AF65-F5344CB8AC3E}">
        <p14:creationId xmlns:p14="http://schemas.microsoft.com/office/powerpoint/2010/main" val="147799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1E9B1-167F-415A-8FD1-682B5D76E2CE}" type="slidenum">
              <a:rPr lang="en-US" smtClean="0"/>
              <a:t>28</a:t>
            </a:fld>
            <a:endParaRPr lang="en-US"/>
          </a:p>
        </p:txBody>
      </p:sp>
    </p:spTree>
    <p:extLst>
      <p:ext uri="{BB962C8B-B14F-4D97-AF65-F5344CB8AC3E}">
        <p14:creationId xmlns:p14="http://schemas.microsoft.com/office/powerpoint/2010/main" val="3008725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C322F-7F05-4AD9-B28C-3B54618A2D3A}" type="slidenum">
              <a:rPr lang="en-US" smtClean="0"/>
              <a:t>29</a:t>
            </a:fld>
            <a:endParaRPr lang="en-US"/>
          </a:p>
        </p:txBody>
      </p:sp>
    </p:spTree>
    <p:extLst>
      <p:ext uri="{BB962C8B-B14F-4D97-AF65-F5344CB8AC3E}">
        <p14:creationId xmlns:p14="http://schemas.microsoft.com/office/powerpoint/2010/main" val="152925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C322F-7F05-4AD9-B28C-3B54618A2D3A}" type="slidenum">
              <a:rPr lang="en-US" smtClean="0"/>
              <a:t>31</a:t>
            </a:fld>
            <a:endParaRPr lang="en-US"/>
          </a:p>
        </p:txBody>
      </p:sp>
    </p:spTree>
    <p:extLst>
      <p:ext uri="{BB962C8B-B14F-4D97-AF65-F5344CB8AC3E}">
        <p14:creationId xmlns:p14="http://schemas.microsoft.com/office/powerpoint/2010/main" val="3812946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C322F-7F05-4AD9-B28C-3B54618A2D3A}" type="slidenum">
              <a:rPr lang="en-US" smtClean="0"/>
              <a:t>32</a:t>
            </a:fld>
            <a:endParaRPr lang="en-US"/>
          </a:p>
        </p:txBody>
      </p:sp>
    </p:spTree>
    <p:extLst>
      <p:ext uri="{BB962C8B-B14F-4D97-AF65-F5344CB8AC3E}">
        <p14:creationId xmlns:p14="http://schemas.microsoft.com/office/powerpoint/2010/main" val="735908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C322F-7F05-4AD9-B28C-3B54618A2D3A}" type="slidenum">
              <a:rPr lang="en-US" smtClean="0"/>
              <a:t>33</a:t>
            </a:fld>
            <a:endParaRPr lang="en-US"/>
          </a:p>
        </p:txBody>
      </p:sp>
    </p:spTree>
    <p:extLst>
      <p:ext uri="{BB962C8B-B14F-4D97-AF65-F5344CB8AC3E}">
        <p14:creationId xmlns:p14="http://schemas.microsoft.com/office/powerpoint/2010/main" val="2533883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https://zoom.us/survey/du5q2rCcIn-mMlibSNy1YlD0LMc7cGoVxsDws6kgVXMMQBKjxoc.dled5hzj4Vg75xf9/view?id=xJa5WGDfR3WbFQCL6AnC_w#/sharePreview</a:t>
            </a:r>
          </a:p>
        </p:txBody>
      </p:sp>
      <p:sp>
        <p:nvSpPr>
          <p:cNvPr id="4" name="Slide Number Placeholder 3"/>
          <p:cNvSpPr>
            <a:spLocks noGrp="1"/>
          </p:cNvSpPr>
          <p:nvPr>
            <p:ph type="sldNum" sz="quarter" idx="5"/>
          </p:nvPr>
        </p:nvSpPr>
        <p:spPr/>
        <p:txBody>
          <a:bodyPr/>
          <a:lstStyle/>
          <a:p>
            <a:fld id="{F0A1E9B1-167F-415A-8FD1-682B5D76E2CE}" type="slidenum">
              <a:rPr lang="en-US" smtClean="0"/>
              <a:t>35</a:t>
            </a:fld>
            <a:endParaRPr lang="en-US"/>
          </a:p>
        </p:txBody>
      </p:sp>
    </p:spTree>
    <p:extLst>
      <p:ext uri="{BB962C8B-B14F-4D97-AF65-F5344CB8AC3E}">
        <p14:creationId xmlns:p14="http://schemas.microsoft.com/office/powerpoint/2010/main" val="3909167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C322F-7F05-4AD9-B28C-3B54618A2D3A}" type="slidenum">
              <a:rPr lang="en-US" smtClean="0"/>
              <a:t>36</a:t>
            </a:fld>
            <a:endParaRPr lang="en-US"/>
          </a:p>
        </p:txBody>
      </p:sp>
    </p:spTree>
    <p:extLst>
      <p:ext uri="{BB962C8B-B14F-4D97-AF65-F5344CB8AC3E}">
        <p14:creationId xmlns:p14="http://schemas.microsoft.com/office/powerpoint/2010/main" val="372203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AD032-9FD2-4B4A-8349-C818599823FE}" type="slidenum">
              <a:rPr lang="en-US" smtClean="0"/>
              <a:t>4</a:t>
            </a:fld>
            <a:endParaRPr lang="en-US"/>
          </a:p>
        </p:txBody>
      </p:sp>
    </p:spTree>
    <p:extLst>
      <p:ext uri="{BB962C8B-B14F-4D97-AF65-F5344CB8AC3E}">
        <p14:creationId xmlns:p14="http://schemas.microsoft.com/office/powerpoint/2010/main" val="2515817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tabLst>
                <a:tab pos="457200" algn="l"/>
              </a:tabLst>
            </a:pPr>
            <a:endParaRPr lang="en-US" sz="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AC322F-7F05-4AD9-B28C-3B54618A2D3A}" type="slidenum">
              <a:rPr lang="en-US" smtClean="0"/>
              <a:t>37</a:t>
            </a:fld>
            <a:endParaRPr lang="en-US"/>
          </a:p>
        </p:txBody>
      </p:sp>
    </p:spTree>
    <p:extLst>
      <p:ext uri="{BB962C8B-B14F-4D97-AF65-F5344CB8AC3E}">
        <p14:creationId xmlns:p14="http://schemas.microsoft.com/office/powerpoint/2010/main" val="1070810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38</a:t>
            </a:fld>
            <a:endParaRPr lang="en-US"/>
          </a:p>
        </p:txBody>
      </p:sp>
    </p:spTree>
    <p:extLst>
      <p:ext uri="{BB962C8B-B14F-4D97-AF65-F5344CB8AC3E}">
        <p14:creationId xmlns:p14="http://schemas.microsoft.com/office/powerpoint/2010/main" val="366196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C322F-7F05-4AD9-B28C-3B54618A2D3A}" type="slidenum">
              <a:rPr lang="en-US" smtClean="0"/>
              <a:t>39</a:t>
            </a:fld>
            <a:endParaRPr lang="en-US"/>
          </a:p>
        </p:txBody>
      </p:sp>
    </p:spTree>
    <p:extLst>
      <p:ext uri="{BB962C8B-B14F-4D97-AF65-F5344CB8AC3E}">
        <p14:creationId xmlns:p14="http://schemas.microsoft.com/office/powerpoint/2010/main" val="3252887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C322F-7F05-4AD9-B28C-3B54618A2D3A}" type="slidenum">
              <a:rPr lang="en-US" smtClean="0"/>
              <a:t>41</a:t>
            </a:fld>
            <a:endParaRPr lang="en-US"/>
          </a:p>
        </p:txBody>
      </p:sp>
    </p:spTree>
    <p:extLst>
      <p:ext uri="{BB962C8B-B14F-4D97-AF65-F5344CB8AC3E}">
        <p14:creationId xmlns:p14="http://schemas.microsoft.com/office/powerpoint/2010/main" val="1582283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1E9B1-167F-415A-8FD1-682B5D76E2CE}" type="slidenum">
              <a:rPr lang="en-US" smtClean="0"/>
              <a:t>42</a:t>
            </a:fld>
            <a:endParaRPr lang="en-US"/>
          </a:p>
        </p:txBody>
      </p:sp>
    </p:spTree>
    <p:extLst>
      <p:ext uri="{BB962C8B-B14F-4D97-AF65-F5344CB8AC3E}">
        <p14:creationId xmlns:p14="http://schemas.microsoft.com/office/powerpoint/2010/main" val="1101127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C322F-7F05-4AD9-B28C-3B54618A2D3A}" type="slidenum">
              <a:rPr lang="en-US" smtClean="0"/>
              <a:t>43</a:t>
            </a:fld>
            <a:endParaRPr lang="en-US"/>
          </a:p>
        </p:txBody>
      </p:sp>
    </p:spTree>
    <p:extLst>
      <p:ext uri="{BB962C8B-B14F-4D97-AF65-F5344CB8AC3E}">
        <p14:creationId xmlns:p14="http://schemas.microsoft.com/office/powerpoint/2010/main" val="1582283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C322F-7F05-4AD9-B28C-3B54618A2D3A}" type="slidenum">
              <a:rPr lang="en-US" smtClean="0"/>
              <a:t>45</a:t>
            </a:fld>
            <a:endParaRPr lang="en-US"/>
          </a:p>
        </p:txBody>
      </p:sp>
    </p:spTree>
    <p:extLst>
      <p:ext uri="{BB962C8B-B14F-4D97-AF65-F5344CB8AC3E}">
        <p14:creationId xmlns:p14="http://schemas.microsoft.com/office/powerpoint/2010/main" val="72462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1E9B1-167F-415A-8FD1-682B5D76E2CE}" type="slidenum">
              <a:rPr lang="en-US" smtClean="0"/>
              <a:t>46</a:t>
            </a:fld>
            <a:endParaRPr lang="en-US"/>
          </a:p>
        </p:txBody>
      </p:sp>
    </p:spTree>
    <p:extLst>
      <p:ext uri="{BB962C8B-B14F-4D97-AF65-F5344CB8AC3E}">
        <p14:creationId xmlns:p14="http://schemas.microsoft.com/office/powerpoint/2010/main" val="2834746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47</a:t>
            </a:fld>
            <a:endParaRPr lang="en-US"/>
          </a:p>
        </p:txBody>
      </p:sp>
    </p:spTree>
    <p:extLst>
      <p:ext uri="{BB962C8B-B14F-4D97-AF65-F5344CB8AC3E}">
        <p14:creationId xmlns:p14="http://schemas.microsoft.com/office/powerpoint/2010/main" val="2437582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AD032-9FD2-4B4A-8349-C818599823FE}" type="slidenum">
              <a:rPr lang="en-US" smtClean="0"/>
              <a:t>48</a:t>
            </a:fld>
            <a:endParaRPr lang="en-US"/>
          </a:p>
        </p:txBody>
      </p:sp>
    </p:spTree>
    <p:extLst>
      <p:ext uri="{BB962C8B-B14F-4D97-AF65-F5344CB8AC3E}">
        <p14:creationId xmlns:p14="http://schemas.microsoft.com/office/powerpoint/2010/main" val="117789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AD032-9FD2-4B4A-8349-C818599823FE}" type="slidenum">
              <a:rPr lang="en-US" smtClean="0"/>
              <a:t>5</a:t>
            </a:fld>
            <a:endParaRPr lang="en-US"/>
          </a:p>
        </p:txBody>
      </p:sp>
    </p:spTree>
    <p:extLst>
      <p:ext uri="{BB962C8B-B14F-4D97-AF65-F5344CB8AC3E}">
        <p14:creationId xmlns:p14="http://schemas.microsoft.com/office/powerpoint/2010/main" val="1642744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AC322F-7F05-4AD9-B28C-3B54618A2D3A}" type="slidenum">
              <a:rPr lang="en-US" smtClean="0"/>
              <a:t>49</a:t>
            </a:fld>
            <a:endParaRPr lang="en-US"/>
          </a:p>
        </p:txBody>
      </p:sp>
    </p:spTree>
    <p:extLst>
      <p:ext uri="{BB962C8B-B14F-4D97-AF65-F5344CB8AC3E}">
        <p14:creationId xmlns:p14="http://schemas.microsoft.com/office/powerpoint/2010/main" val="974294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AC322F-7F05-4AD9-B28C-3B54618A2D3A}" type="slidenum">
              <a:rPr lang="en-US" smtClean="0"/>
              <a:t>51</a:t>
            </a:fld>
            <a:endParaRPr lang="en-US"/>
          </a:p>
        </p:txBody>
      </p:sp>
    </p:spTree>
    <p:extLst>
      <p:ext uri="{BB962C8B-B14F-4D97-AF65-F5344CB8AC3E}">
        <p14:creationId xmlns:p14="http://schemas.microsoft.com/office/powerpoint/2010/main" val="1862565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AC322F-7F05-4AD9-B28C-3B54618A2D3A}" type="slidenum">
              <a:rPr lang="en-US" smtClean="0"/>
              <a:t>52</a:t>
            </a:fld>
            <a:endParaRPr lang="en-US"/>
          </a:p>
        </p:txBody>
      </p:sp>
    </p:spTree>
    <p:extLst>
      <p:ext uri="{BB962C8B-B14F-4D97-AF65-F5344CB8AC3E}">
        <p14:creationId xmlns:p14="http://schemas.microsoft.com/office/powerpoint/2010/main" val="2560342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54</a:t>
            </a:fld>
            <a:endParaRPr lang="en-US"/>
          </a:p>
        </p:txBody>
      </p:sp>
    </p:spTree>
    <p:extLst>
      <p:ext uri="{BB962C8B-B14F-4D97-AF65-F5344CB8AC3E}">
        <p14:creationId xmlns:p14="http://schemas.microsoft.com/office/powerpoint/2010/main" val="2078223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A1E9B1-167F-415A-8FD1-682B5D76E2CE}" type="slidenum">
              <a:rPr lang="en-US" smtClean="0"/>
              <a:t>56</a:t>
            </a:fld>
            <a:endParaRPr lang="en-US"/>
          </a:p>
        </p:txBody>
      </p:sp>
    </p:spTree>
    <p:extLst>
      <p:ext uri="{BB962C8B-B14F-4D97-AF65-F5344CB8AC3E}">
        <p14:creationId xmlns:p14="http://schemas.microsoft.com/office/powerpoint/2010/main" val="1760792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36C74A-1B5A-234B-9923-038206F239A0}" type="slidenum">
              <a:rPr lang="en-US" smtClean="0"/>
              <a:t>65</a:t>
            </a:fld>
            <a:endParaRPr lang="en-US"/>
          </a:p>
        </p:txBody>
      </p:sp>
    </p:spTree>
    <p:extLst>
      <p:ext uri="{BB962C8B-B14F-4D97-AF65-F5344CB8AC3E}">
        <p14:creationId xmlns:p14="http://schemas.microsoft.com/office/powerpoint/2010/main" val="1589921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AD032-9FD2-4B4A-8349-C818599823FE}" type="slidenum">
              <a:rPr lang="en-US" smtClean="0"/>
              <a:t>73</a:t>
            </a:fld>
            <a:endParaRPr lang="en-US"/>
          </a:p>
        </p:txBody>
      </p:sp>
    </p:spTree>
    <p:extLst>
      <p:ext uri="{BB962C8B-B14F-4D97-AF65-F5344CB8AC3E}">
        <p14:creationId xmlns:p14="http://schemas.microsoft.com/office/powerpoint/2010/main" val="274672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5AAD032-9FD2-4B4A-8349-C818599823FE}" type="slidenum">
              <a:rPr lang="en-US" smtClean="0"/>
              <a:t>7</a:t>
            </a:fld>
            <a:endParaRPr lang="en-US"/>
          </a:p>
        </p:txBody>
      </p:sp>
    </p:spTree>
    <p:extLst>
      <p:ext uri="{BB962C8B-B14F-4D97-AF65-F5344CB8AC3E}">
        <p14:creationId xmlns:p14="http://schemas.microsoft.com/office/powerpoint/2010/main" val="350456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1E9B1-167F-415A-8FD1-682B5D76E2CE}" type="slidenum">
              <a:rPr lang="en-US" smtClean="0"/>
              <a:t>8</a:t>
            </a:fld>
            <a:endParaRPr lang="en-US"/>
          </a:p>
        </p:txBody>
      </p:sp>
    </p:spTree>
    <p:extLst>
      <p:ext uri="{BB962C8B-B14F-4D97-AF65-F5344CB8AC3E}">
        <p14:creationId xmlns:p14="http://schemas.microsoft.com/office/powerpoint/2010/main" val="108584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AD032-9FD2-4B4A-8349-C818599823FE}" type="slidenum">
              <a:rPr lang="en-US" smtClean="0"/>
              <a:t>9</a:t>
            </a:fld>
            <a:endParaRPr lang="en-US"/>
          </a:p>
        </p:txBody>
      </p:sp>
    </p:spTree>
    <p:extLst>
      <p:ext uri="{BB962C8B-B14F-4D97-AF65-F5344CB8AC3E}">
        <p14:creationId xmlns:p14="http://schemas.microsoft.com/office/powerpoint/2010/main" val="119255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05AAD032-9FD2-4B4A-8349-C818599823FE}" type="slidenum">
              <a:rPr lang="en-US" smtClean="0"/>
              <a:t>10</a:t>
            </a:fld>
            <a:endParaRPr lang="en-US"/>
          </a:p>
        </p:txBody>
      </p:sp>
    </p:spTree>
    <p:extLst>
      <p:ext uri="{BB962C8B-B14F-4D97-AF65-F5344CB8AC3E}">
        <p14:creationId xmlns:p14="http://schemas.microsoft.com/office/powerpoint/2010/main" val="59056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05AAD032-9FD2-4B4A-8349-C818599823FE}" type="slidenum">
              <a:rPr lang="en-US" smtClean="0"/>
              <a:t>11</a:t>
            </a:fld>
            <a:endParaRPr lang="en-US"/>
          </a:p>
        </p:txBody>
      </p:sp>
    </p:spTree>
    <p:extLst>
      <p:ext uri="{BB962C8B-B14F-4D97-AF65-F5344CB8AC3E}">
        <p14:creationId xmlns:p14="http://schemas.microsoft.com/office/powerpoint/2010/main" val="228948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564429"/>
            <a:ext cx="9144000" cy="2387600"/>
          </a:xfrm>
        </p:spPr>
        <p:txBody>
          <a:bodyPr anchor="b">
            <a:normAutofit/>
          </a:bodyPr>
          <a:lstStyle>
            <a:lvl1pPr algn="ctr">
              <a:defRPr sz="6000" b="1">
                <a:solidFill>
                  <a:srgbClr val="2A5798"/>
                </a:solidFill>
                <a:latin typeface="Corbel" panose="020B0503020204020204" pitchFamily="34" charset="0"/>
              </a:defRPr>
            </a:lvl1pPr>
          </a:lstStyle>
          <a:p>
            <a:r>
              <a:rPr lang="en-US"/>
              <a:t>Presentation title</a:t>
            </a:r>
          </a:p>
        </p:txBody>
      </p:sp>
      <p:sp>
        <p:nvSpPr>
          <p:cNvPr id="3" name="Subtitle 2"/>
          <p:cNvSpPr>
            <a:spLocks noGrp="1"/>
          </p:cNvSpPr>
          <p:nvPr>
            <p:ph type="subTitle" idx="1" hasCustomPrompt="1"/>
          </p:nvPr>
        </p:nvSpPr>
        <p:spPr>
          <a:xfrm>
            <a:off x="1524000" y="2796131"/>
            <a:ext cx="9144000" cy="1655762"/>
          </a:xfrm>
        </p:spPr>
        <p:txBody>
          <a:bodyPr>
            <a:normAutofit/>
          </a:bodyPr>
          <a:lstStyle>
            <a:lvl1pPr marL="0" indent="0" algn="ctr">
              <a:buNone/>
              <a:defRPr sz="3200" b="1" baseline="0">
                <a:solidFill>
                  <a:srgbClr val="2A5798"/>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 2022</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043" y="3864352"/>
            <a:ext cx="3957231" cy="1695957"/>
          </a:xfrm>
          <a:prstGeom prst="rect">
            <a:avLst/>
          </a:prstGeom>
        </p:spPr>
      </p:pic>
      <p:sp>
        <p:nvSpPr>
          <p:cNvPr id="9" name="Rectangle 8"/>
          <p:cNvSpPr/>
          <p:nvPr userDrawn="1"/>
        </p:nvSpPr>
        <p:spPr>
          <a:xfrm>
            <a:off x="0" y="5994400"/>
            <a:ext cx="12192000" cy="919017"/>
          </a:xfrm>
          <a:prstGeom prst="rect">
            <a:avLst/>
          </a:prstGeom>
          <a:solidFill>
            <a:srgbClr val="F2A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userDrawn="1"/>
        </p:nvSpPr>
        <p:spPr>
          <a:xfrm>
            <a:off x="1524000" y="6154166"/>
            <a:ext cx="9144000" cy="768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2A5798"/>
                </a:solidFill>
                <a:latin typeface="Corbel" panose="020B05030202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solidFill>
                <a:schemeClr val="bg1"/>
              </a:solidFill>
            </a:endParaRPr>
          </a:p>
        </p:txBody>
      </p:sp>
    </p:spTree>
    <p:extLst>
      <p:ext uri="{BB962C8B-B14F-4D97-AF65-F5344CB8AC3E}">
        <p14:creationId xmlns:p14="http://schemas.microsoft.com/office/powerpoint/2010/main" val="387198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A5798"/>
                </a:solidFill>
                <a:latin typeface="Corbel" panose="020B0503020204020204" pitchFamily="34"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3200">
                <a:solidFill>
                  <a:srgbClr val="2A5798"/>
                </a:solidFill>
                <a:latin typeface="Corbel" panose="020B0503020204020204" pitchFamily="34" charset="0"/>
              </a:defRPr>
            </a:lvl1pPr>
            <a:lvl2pPr>
              <a:defRPr sz="3200">
                <a:solidFill>
                  <a:srgbClr val="2A5798"/>
                </a:solidFill>
                <a:latin typeface="Corbel" panose="020B0503020204020204" pitchFamily="34" charset="0"/>
              </a:defRPr>
            </a:lvl2pPr>
            <a:lvl3pPr>
              <a:defRPr sz="3200">
                <a:solidFill>
                  <a:srgbClr val="2A5798"/>
                </a:solidFill>
                <a:latin typeface="Corbel" panose="020B0503020204020204" pitchFamily="34" charset="0"/>
              </a:defRPr>
            </a:lvl3pPr>
            <a:lvl4pPr>
              <a:defRPr sz="3200">
                <a:solidFill>
                  <a:srgbClr val="2A5798"/>
                </a:solidFill>
                <a:latin typeface="Corbel" panose="020B0503020204020204" pitchFamily="34" charset="0"/>
              </a:defRPr>
            </a:lvl4pPr>
            <a:lvl5pPr>
              <a:defRPr sz="3200">
                <a:solidFill>
                  <a:srgbClr val="2A5798"/>
                </a:solidFill>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4DA0C-BCF6-4FFF-97A8-1256F8558FB9}" type="datetimeFigureOut">
              <a:rPr lang="en-US" smtClean="0"/>
              <a:t>4/25/2025</a:t>
            </a:fld>
            <a:endParaRPr lang="en-US"/>
          </a:p>
        </p:txBody>
      </p:sp>
      <p:pic>
        <p:nvPicPr>
          <p:cNvPr id="9" name="Picture 8"/>
          <p:cNvPicPr>
            <a:picLocks noChangeAspect="1"/>
          </p:cNvPicPr>
          <p:nvPr userDrawn="1"/>
        </p:nvPicPr>
        <p:blipFill>
          <a:blip r:embed="rId2"/>
          <a:srcRect/>
          <a:stretch>
            <a:fillRect/>
          </a:stretch>
        </p:blipFill>
        <p:spPr>
          <a:xfrm>
            <a:off x="9339264" y="5630391"/>
            <a:ext cx="2476500" cy="1061357"/>
          </a:xfrm>
          <a:prstGeom prst="rect">
            <a:avLst/>
          </a:prstGeom>
        </p:spPr>
      </p:pic>
    </p:spTree>
    <p:extLst>
      <p:ext uri="{BB962C8B-B14F-4D97-AF65-F5344CB8AC3E}">
        <p14:creationId xmlns:p14="http://schemas.microsoft.com/office/powerpoint/2010/main" val="302392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B4DA0C-BCF6-4FFF-97A8-1256F8558FB9}" type="datetimeFigureOut">
              <a:rPr lang="en-US" smtClean="0"/>
              <a:t>4/25/2025</a:t>
            </a:fld>
            <a:endParaRPr lang="en-US"/>
          </a:p>
        </p:txBody>
      </p:sp>
      <p:sp>
        <p:nvSpPr>
          <p:cNvPr id="8" name="Title 1"/>
          <p:cNvSpPr txBox="1">
            <a:spLocks/>
          </p:cNvSpPr>
          <p:nvPr userDrawn="1"/>
        </p:nvSpPr>
        <p:spPr>
          <a:xfrm>
            <a:off x="1524000" y="889889"/>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2A5798"/>
                </a:solidFill>
                <a:latin typeface="Corbel" panose="020B0503020204020204" pitchFamily="34" charset="0"/>
                <a:ea typeface="+mj-ea"/>
                <a:cs typeface="+mj-cs"/>
              </a:defRPr>
            </a:lvl1pPr>
          </a:lstStyle>
          <a:p>
            <a:r>
              <a:rPr lang="en-US"/>
              <a:t>Section title</a:t>
            </a:r>
          </a:p>
        </p:txBody>
      </p:sp>
      <p:pic>
        <p:nvPicPr>
          <p:cNvPr id="7" name="Picture 8"/>
          <p:cNvPicPr>
            <a:picLocks noChangeAspect="1"/>
          </p:cNvPicPr>
          <p:nvPr userDrawn="1"/>
        </p:nvPicPr>
        <p:blipFill>
          <a:blip r:embed="rId2"/>
          <a:srcRect/>
          <a:stretch>
            <a:fillRect/>
          </a:stretch>
        </p:blipFill>
        <p:spPr>
          <a:xfrm>
            <a:off x="9339264" y="5630391"/>
            <a:ext cx="2476500" cy="1061357"/>
          </a:xfrm>
          <a:prstGeom prst="rect">
            <a:avLst/>
          </a:prstGeom>
        </p:spPr>
      </p:pic>
    </p:spTree>
    <p:extLst>
      <p:ext uri="{BB962C8B-B14F-4D97-AF65-F5344CB8AC3E}">
        <p14:creationId xmlns:p14="http://schemas.microsoft.com/office/powerpoint/2010/main" val="335650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rgbClr val="2A5798"/>
                </a:solidFill>
                <a:latin typeface="Corbel" panose="020B0503020204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3200">
                <a:solidFill>
                  <a:srgbClr val="2A5798"/>
                </a:solidFill>
                <a:latin typeface="Corbel" panose="020B0503020204020204" pitchFamily="34" charset="0"/>
              </a:defRPr>
            </a:lvl1pPr>
            <a:lvl2pPr>
              <a:defRPr sz="3200">
                <a:solidFill>
                  <a:srgbClr val="2A5798"/>
                </a:solidFill>
                <a:latin typeface="Corbel" panose="020B0503020204020204" pitchFamily="34" charset="0"/>
              </a:defRPr>
            </a:lvl2pPr>
            <a:lvl3pPr>
              <a:defRPr sz="3200">
                <a:solidFill>
                  <a:srgbClr val="2A5798"/>
                </a:solidFill>
                <a:latin typeface="Corbel" panose="020B0503020204020204" pitchFamily="34" charset="0"/>
              </a:defRPr>
            </a:lvl3pPr>
            <a:lvl4pPr>
              <a:defRPr sz="3200">
                <a:solidFill>
                  <a:srgbClr val="2A5798"/>
                </a:solidFill>
                <a:latin typeface="Corbel" panose="020B0503020204020204" pitchFamily="34" charset="0"/>
              </a:defRPr>
            </a:lvl4pPr>
            <a:lvl5pPr>
              <a:defRPr sz="3200">
                <a:solidFill>
                  <a:srgbClr val="2A5798"/>
                </a:solidFill>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4DA0C-BCF6-4FFF-97A8-1256F8558FB9}" type="datetimeFigureOut">
              <a:rPr lang="en-US" smtClean="0"/>
              <a:t>4/25/2025</a:t>
            </a:fld>
            <a:endParaRPr lang="en-US"/>
          </a:p>
        </p:txBody>
      </p:sp>
      <p:pic>
        <p:nvPicPr>
          <p:cNvPr id="10" name="Picture 8"/>
          <p:cNvPicPr>
            <a:picLocks noChangeAspect="1"/>
          </p:cNvPicPr>
          <p:nvPr userDrawn="1"/>
        </p:nvPicPr>
        <p:blipFill>
          <a:blip r:embed="rId2"/>
          <a:srcRect/>
          <a:stretch>
            <a:fillRect/>
          </a:stretch>
        </p:blipFill>
        <p:spPr>
          <a:xfrm>
            <a:off x="9339264" y="5630391"/>
            <a:ext cx="2476500" cy="1061357"/>
          </a:xfrm>
          <a:prstGeom prst="rect">
            <a:avLst/>
          </a:prstGeom>
        </p:spPr>
      </p:pic>
    </p:spTree>
    <p:extLst>
      <p:ext uri="{BB962C8B-B14F-4D97-AF65-F5344CB8AC3E}">
        <p14:creationId xmlns:p14="http://schemas.microsoft.com/office/powerpoint/2010/main" val="239387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3200">
                <a:latin typeface="Corbel" panose="020B0503020204020204" pitchFamily="34" charset="0"/>
              </a:defRPr>
            </a:lvl1pPr>
            <a:lvl2pPr>
              <a:defRPr sz="3200">
                <a:latin typeface="Corbel" panose="020B0503020204020204" pitchFamily="34" charset="0"/>
              </a:defRPr>
            </a:lvl2pPr>
            <a:lvl3pPr>
              <a:defRPr sz="3200">
                <a:latin typeface="Corbel" panose="020B0503020204020204" pitchFamily="34" charset="0"/>
              </a:defRPr>
            </a:lvl3pPr>
            <a:lvl4pPr>
              <a:defRPr sz="3200">
                <a:latin typeface="Corbel" panose="020B0503020204020204" pitchFamily="34" charset="0"/>
              </a:defRPr>
            </a:lvl4pPr>
            <a:lvl5pPr>
              <a:defRPr sz="3200">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4DA0C-BCF6-4FFF-97A8-1256F8558FB9}" type="datetimeFigureOut">
              <a:rPr lang="en-US" smtClean="0"/>
              <a:t>4/25/2025</a:t>
            </a:fld>
            <a:endParaRPr lang="en-US"/>
          </a:p>
        </p:txBody>
      </p:sp>
      <p:pic>
        <p:nvPicPr>
          <p:cNvPr id="12" name="Picture 8"/>
          <p:cNvPicPr>
            <a:picLocks noChangeAspect="1"/>
          </p:cNvPicPr>
          <p:nvPr userDrawn="1"/>
        </p:nvPicPr>
        <p:blipFill>
          <a:blip r:embed="rId2"/>
          <a:srcRect/>
          <a:stretch>
            <a:fillRect/>
          </a:stretch>
        </p:blipFill>
        <p:spPr>
          <a:xfrm>
            <a:off x="9339264" y="5630391"/>
            <a:ext cx="2476500" cy="1061357"/>
          </a:xfrm>
          <a:prstGeom prst="rect">
            <a:avLst/>
          </a:prstGeom>
        </p:spPr>
      </p:pic>
    </p:spTree>
    <p:extLst>
      <p:ext uri="{BB962C8B-B14F-4D97-AF65-F5344CB8AC3E}">
        <p14:creationId xmlns:p14="http://schemas.microsoft.com/office/powerpoint/2010/main" val="1394211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4DA0C-BCF6-4FFF-97A8-1256F8558FB9}" type="datetimeFigureOut">
              <a:rPr lang="en-US" smtClean="0"/>
              <a:t>4/25/2025</a:t>
            </a:fld>
            <a:endParaRPr lang="en-US"/>
          </a:p>
        </p:txBody>
      </p:sp>
      <p:sp>
        <p:nvSpPr>
          <p:cNvPr id="8" name="Content Placeholder 2"/>
          <p:cNvSpPr>
            <a:spLocks noGrp="1"/>
          </p:cNvSpPr>
          <p:nvPr>
            <p:ph idx="1"/>
          </p:nvPr>
        </p:nvSpPr>
        <p:spPr>
          <a:xfrm>
            <a:off x="838200" y="1825625"/>
            <a:ext cx="10515600" cy="4351338"/>
          </a:xfrm>
        </p:spPr>
        <p:txBody>
          <a:bodyPr>
            <a:normAutofit/>
          </a:bodyPr>
          <a:lstStyle>
            <a:lvl1pPr>
              <a:defRPr sz="3200">
                <a:solidFill>
                  <a:srgbClr val="2A5798"/>
                </a:solidFill>
                <a:latin typeface="Corbel" panose="020B0503020204020204" pitchFamily="34" charset="0"/>
              </a:defRPr>
            </a:lvl1pPr>
            <a:lvl2pPr>
              <a:defRPr sz="3200">
                <a:solidFill>
                  <a:srgbClr val="2A5798"/>
                </a:solidFill>
                <a:latin typeface="Corbel" panose="020B0503020204020204" pitchFamily="34" charset="0"/>
              </a:defRPr>
            </a:lvl2pPr>
            <a:lvl3pPr>
              <a:defRPr sz="3200">
                <a:solidFill>
                  <a:srgbClr val="2A5798"/>
                </a:solidFill>
                <a:latin typeface="Corbel" panose="020B0503020204020204" pitchFamily="34" charset="0"/>
              </a:defRPr>
            </a:lvl3pPr>
            <a:lvl4pPr>
              <a:defRPr sz="3200">
                <a:solidFill>
                  <a:srgbClr val="2A5798"/>
                </a:solidFill>
                <a:latin typeface="Corbel" panose="020B0503020204020204" pitchFamily="34" charset="0"/>
              </a:defRPr>
            </a:lvl4pPr>
            <a:lvl5pPr>
              <a:defRPr sz="3200">
                <a:solidFill>
                  <a:srgbClr val="2A5798"/>
                </a:solidFill>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srcRect/>
          <a:stretch>
            <a:fillRect/>
          </a:stretch>
        </p:blipFill>
        <p:spPr>
          <a:xfrm>
            <a:off x="9339264" y="5630391"/>
            <a:ext cx="2476500" cy="1061357"/>
          </a:xfrm>
          <a:prstGeom prst="rect">
            <a:avLst/>
          </a:prstGeom>
        </p:spPr>
      </p:pic>
    </p:spTree>
    <p:extLst>
      <p:ext uri="{BB962C8B-B14F-4D97-AF65-F5344CB8AC3E}">
        <p14:creationId xmlns:p14="http://schemas.microsoft.com/office/powerpoint/2010/main" val="125199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4DA0C-BCF6-4FFF-97A8-1256F8558FB9}" type="datetimeFigureOut">
              <a:rPr lang="en-US" smtClean="0"/>
              <a:t>4/25/2025</a:t>
            </a:fld>
            <a:endParaRPr lang="en-US"/>
          </a:p>
        </p:txBody>
      </p:sp>
      <p:pic>
        <p:nvPicPr>
          <p:cNvPr id="7" name="Picture 8"/>
          <p:cNvPicPr>
            <a:picLocks noChangeAspect="1"/>
          </p:cNvPicPr>
          <p:nvPr userDrawn="1"/>
        </p:nvPicPr>
        <p:blipFill>
          <a:blip r:embed="rId2"/>
          <a:srcRect/>
          <a:stretch>
            <a:fillRect/>
          </a:stretch>
        </p:blipFill>
        <p:spPr>
          <a:xfrm>
            <a:off x="9339264" y="5630391"/>
            <a:ext cx="2476500" cy="1061357"/>
          </a:xfrm>
          <a:prstGeom prst="rect">
            <a:avLst/>
          </a:prstGeom>
        </p:spPr>
      </p:pic>
    </p:spTree>
    <p:extLst>
      <p:ext uri="{BB962C8B-B14F-4D97-AF65-F5344CB8AC3E}">
        <p14:creationId xmlns:p14="http://schemas.microsoft.com/office/powerpoint/2010/main" val="31945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A5798"/>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3200">
                <a:solidFill>
                  <a:srgbClr val="2A5798"/>
                </a:solidFill>
                <a:latin typeface="Corbel" panose="020B0503020204020204" pitchFamily="34" charset="0"/>
              </a:defRPr>
            </a:lvl1pPr>
            <a:lvl2pPr>
              <a:defRPr sz="3200">
                <a:solidFill>
                  <a:srgbClr val="2A5798"/>
                </a:solidFill>
                <a:latin typeface="Corbel" panose="020B0503020204020204" pitchFamily="34" charset="0"/>
              </a:defRPr>
            </a:lvl2pPr>
            <a:lvl3pPr>
              <a:defRPr sz="3200">
                <a:solidFill>
                  <a:srgbClr val="2A5798"/>
                </a:solidFill>
                <a:latin typeface="Corbel" panose="020B0503020204020204" pitchFamily="34" charset="0"/>
              </a:defRPr>
            </a:lvl3pPr>
            <a:lvl4pPr>
              <a:defRPr sz="3200">
                <a:solidFill>
                  <a:srgbClr val="2A5798"/>
                </a:solidFill>
                <a:latin typeface="Corbel" panose="020B0503020204020204" pitchFamily="34" charset="0"/>
              </a:defRPr>
            </a:lvl4pPr>
            <a:lvl5pPr>
              <a:defRPr sz="3200">
                <a:solidFill>
                  <a:srgbClr val="2A5798"/>
                </a:solidFill>
                <a:latin typeface="Corbel" panose="020B0503020204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3200">
                <a:solidFill>
                  <a:srgbClr val="2A5798"/>
                </a:solidFill>
                <a:latin typeface="Corbel" panose="020B05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B4DA0C-BCF6-4FFF-97A8-1256F8558FB9}" type="datetimeFigureOut">
              <a:rPr lang="en-US" smtClean="0"/>
              <a:t>4/25/2025</a:t>
            </a:fld>
            <a:endParaRPr lang="en-US"/>
          </a:p>
        </p:txBody>
      </p:sp>
      <p:pic>
        <p:nvPicPr>
          <p:cNvPr id="10" name="Picture 8"/>
          <p:cNvPicPr>
            <a:picLocks noChangeAspect="1"/>
          </p:cNvPicPr>
          <p:nvPr userDrawn="1"/>
        </p:nvPicPr>
        <p:blipFill>
          <a:blip r:embed="rId2"/>
          <a:srcRect/>
          <a:stretch>
            <a:fillRect/>
          </a:stretch>
        </p:blipFill>
        <p:spPr>
          <a:xfrm>
            <a:off x="9339264" y="5630391"/>
            <a:ext cx="2476500" cy="1061357"/>
          </a:xfrm>
          <a:prstGeom prst="rect">
            <a:avLst/>
          </a:prstGeom>
        </p:spPr>
      </p:pic>
    </p:spTree>
    <p:extLst>
      <p:ext uri="{BB962C8B-B14F-4D97-AF65-F5344CB8AC3E}">
        <p14:creationId xmlns:p14="http://schemas.microsoft.com/office/powerpoint/2010/main" val="294891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2A579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3200">
                <a:latin typeface="Corbel" panose="020B05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B4DA0C-BCF6-4FFF-97A8-1256F8558FB9}" type="datetimeFigureOut">
              <a:rPr lang="en-US" smtClean="0"/>
              <a:t>4/25/2025</a:t>
            </a:fld>
            <a:endParaRPr lang="en-US"/>
          </a:p>
        </p:txBody>
      </p:sp>
      <p:pic>
        <p:nvPicPr>
          <p:cNvPr id="10" name="Picture 8"/>
          <p:cNvPicPr>
            <a:picLocks noChangeAspect="1"/>
          </p:cNvPicPr>
          <p:nvPr userDrawn="1"/>
        </p:nvPicPr>
        <p:blipFill>
          <a:blip r:embed="rId2"/>
          <a:srcRect/>
          <a:stretch>
            <a:fillRect/>
          </a:stretch>
        </p:blipFill>
        <p:spPr>
          <a:xfrm>
            <a:off x="9339264" y="5630391"/>
            <a:ext cx="2476500" cy="1061357"/>
          </a:xfrm>
          <a:prstGeom prst="rect">
            <a:avLst/>
          </a:prstGeom>
        </p:spPr>
      </p:pic>
    </p:spTree>
    <p:extLst>
      <p:ext uri="{BB962C8B-B14F-4D97-AF65-F5344CB8AC3E}">
        <p14:creationId xmlns:p14="http://schemas.microsoft.com/office/powerpoint/2010/main" val="141238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996D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4DA0C-BCF6-4FFF-97A8-1256F8558FB9}"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E963B-172E-4987-9D58-F4E40C6BD55D}" type="slidenum">
              <a:rPr lang="en-US" smtClean="0"/>
              <a:t>‹#›</a:t>
            </a:fld>
            <a:endParaRPr lang="en-US"/>
          </a:p>
        </p:txBody>
      </p:sp>
    </p:spTree>
    <p:extLst>
      <p:ext uri="{BB962C8B-B14F-4D97-AF65-F5344CB8AC3E}">
        <p14:creationId xmlns:p14="http://schemas.microsoft.com/office/powerpoint/2010/main" val="597809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rgbClr val="2A5798"/>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2A579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hyperlink" Target="https://portal.flmmis.com/FLPublic/Provider_ManagedCare/Provider_ManagedCare_Registration/tabId/77/Default.aspx?linkid=p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alemedicine.org/conditions/anxiety-disorder" TargetMode="External"/><Relationship Id="rId2" Type="http://schemas.openxmlformats.org/officeDocument/2006/relationships/hyperlink" Target="https://www.yalemedicine.org/conditions/depression-in-children-and-teens"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news.byu.edu/intellect/10-year-byu-study-shows-elevated-suicide-risk-from-excess-social-media-time-for-young-teen-girls" TargetMode="External"/><Relationship Id="rId2" Type="http://schemas.openxmlformats.org/officeDocument/2006/relationships/hyperlink" Target="https://www.yalemedicine.org/news/social-media-teen-mental-health-a-parents-guide" TargetMode="Externa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hyperlink" Target="https://www.google.com/search?q=diagnosis+social+media+induced+anxiety+in+kids&amp;oq=diagnosis+social+media+induced+anxiety+in+kids&amp;gs_lcrp=EgZjaHJvbWUyBggAEEUYOdIBCTE3Njk5ajBqMagCALACAA&amp;sourceid=chrome&amp;ie=UTF-8"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106BC4-88AA-B3C4-C064-6ACD3A9D1998}"/>
              </a:ext>
            </a:extLst>
          </p:cNvPr>
          <p:cNvSpPr txBox="1">
            <a:spLocks/>
          </p:cNvSpPr>
          <p:nvPr/>
        </p:nvSpPr>
        <p:spPr>
          <a:xfrm>
            <a:off x="3181350" y="1257301"/>
            <a:ext cx="5829300" cy="23002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2A5798"/>
                </a:solidFill>
                <a:latin typeface="Corbel" panose="020B0503020204020204" pitchFamily="34" charset="0"/>
                <a:ea typeface="+mj-ea"/>
                <a:cs typeface="+mj-cs"/>
              </a:defRPr>
            </a:lvl1pPr>
          </a:lstStyle>
          <a:p>
            <a:pPr algn="ctr"/>
            <a:r>
              <a:rPr lang="en-US"/>
              <a:t>ABH Network Provider Administrative Training</a:t>
            </a:r>
          </a:p>
        </p:txBody>
      </p:sp>
      <p:sp>
        <p:nvSpPr>
          <p:cNvPr id="5" name="Subtitle 2">
            <a:extLst>
              <a:ext uri="{FF2B5EF4-FFF2-40B4-BE49-F238E27FC236}">
                <a16:creationId xmlns:a16="http://schemas.microsoft.com/office/drawing/2014/main" id="{DD42C457-6EEF-62DD-2ABA-1A916C69A842}"/>
              </a:ext>
            </a:extLst>
          </p:cNvPr>
          <p:cNvSpPr txBox="1">
            <a:spLocks/>
          </p:cNvSpPr>
          <p:nvPr/>
        </p:nvSpPr>
        <p:spPr>
          <a:xfrm>
            <a:off x="2346049" y="3557589"/>
            <a:ext cx="7499902" cy="1050235"/>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2A5798"/>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Arial"/>
                <a:cs typeface="Arial"/>
              </a:rPr>
              <a:t>  PRESENTED BY ACCESS BEHAVIORAL HEALTH 	</a:t>
            </a:r>
            <a:endParaRPr lang="en-US" sz="4400" b="1">
              <a:latin typeface="Arial"/>
              <a:cs typeface="Arial"/>
            </a:endParaRPr>
          </a:p>
          <a:p>
            <a:pPr algn="ctr"/>
            <a:endParaRPr lang="en-US" sz="1000" b="1"/>
          </a:p>
          <a:p>
            <a:pPr marL="0" indent="0" algn="ctr">
              <a:buNone/>
            </a:pPr>
            <a:r>
              <a:rPr lang="en-US" sz="2000" b="1">
                <a:latin typeface="Arial"/>
                <a:cs typeface="Arial"/>
              </a:rPr>
              <a:t>April 24 &amp; 25, 2025</a:t>
            </a:r>
          </a:p>
        </p:txBody>
      </p:sp>
      <p:pic>
        <p:nvPicPr>
          <p:cNvPr id="6" name="Picture 5">
            <a:extLst>
              <a:ext uri="{FF2B5EF4-FFF2-40B4-BE49-F238E27FC236}">
                <a16:creationId xmlns:a16="http://schemas.microsoft.com/office/drawing/2014/main" id="{68FCA2E7-D48C-DE9D-272E-E04C67ADA4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67024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Denial Reasons</a:t>
            </a:r>
          </a:p>
        </p:txBody>
      </p:sp>
      <p:sp>
        <p:nvSpPr>
          <p:cNvPr id="3" name="Content Placeholder 2"/>
          <p:cNvSpPr>
            <a:spLocks noGrp="1"/>
          </p:cNvSpPr>
          <p:nvPr>
            <p:ph idx="1"/>
          </p:nvPr>
        </p:nvSpPr>
        <p:spPr/>
        <p:txBody>
          <a:bodyPr vert="horz" lIns="91440" tIns="45720" rIns="91440" bIns="45720" rtlCol="0" anchor="t">
            <a:normAutofit/>
          </a:bodyPr>
          <a:lstStyle/>
          <a:p>
            <a:r>
              <a:rPr lang="en-US" sz="2800">
                <a:latin typeface="Corbel"/>
              </a:rPr>
              <a:t>Not a covered diagnosis</a:t>
            </a:r>
          </a:p>
          <a:p>
            <a:pPr lvl="1"/>
            <a:r>
              <a:rPr lang="en-US" sz="2800">
                <a:latin typeface="Corbel"/>
              </a:rPr>
              <a:t>Autism and other developmental disorders are not covered by ABH</a:t>
            </a:r>
          </a:p>
          <a:p>
            <a:pPr lvl="2"/>
            <a:r>
              <a:rPr lang="en-US" sz="2800">
                <a:latin typeface="Corbel"/>
              </a:rPr>
              <a:t>ADOS testing for Autism is not covered by ABH</a:t>
            </a:r>
          </a:p>
          <a:p>
            <a:pPr lvl="1"/>
            <a:r>
              <a:rPr lang="en-US" sz="2800">
                <a:latin typeface="Corbel"/>
              </a:rPr>
              <a:t>Diagnosis not billed to required specificity </a:t>
            </a:r>
          </a:p>
          <a:p>
            <a:r>
              <a:rPr lang="en-US" sz="2800">
                <a:latin typeface="Corbel"/>
              </a:rPr>
              <a:t>No insurance</a:t>
            </a:r>
          </a:p>
          <a:p>
            <a:r>
              <a:rPr lang="en-US" sz="2800">
                <a:latin typeface="Corbel"/>
              </a:rPr>
              <a:t>Service not in provider’s profile</a:t>
            </a:r>
          </a:p>
          <a:p>
            <a:pPr marL="0" indent="0">
              <a:buNone/>
            </a:pPr>
            <a:endParaRPr lang="en-US"/>
          </a:p>
        </p:txBody>
      </p:sp>
      <p:pic>
        <p:nvPicPr>
          <p:cNvPr id="4" name="Picture 3">
            <a:extLst>
              <a:ext uri="{FF2B5EF4-FFF2-40B4-BE49-F238E27FC236}">
                <a16:creationId xmlns:a16="http://schemas.microsoft.com/office/drawing/2014/main" id="{56F6821B-DFBF-AE51-8470-74AE36F830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26628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Submitting Corrected Claims</a:t>
            </a:r>
          </a:p>
        </p:txBody>
      </p:sp>
      <p:pic>
        <p:nvPicPr>
          <p:cNvPr id="5" name="Content Placeholder 4"/>
          <p:cNvPicPr>
            <a:picLocks noGrp="1" noChangeAspect="1"/>
          </p:cNvPicPr>
          <p:nvPr>
            <p:ph idx="1"/>
          </p:nvPr>
        </p:nvPicPr>
        <p:blipFill>
          <a:blip r:embed="rId3"/>
          <a:stretch>
            <a:fillRect/>
          </a:stretch>
        </p:blipFill>
        <p:spPr>
          <a:xfrm>
            <a:off x="2924175" y="2228852"/>
            <a:ext cx="6286500" cy="2101693"/>
          </a:xfrm>
          <a:prstGeom prst="rect">
            <a:avLst/>
          </a:prstGeom>
        </p:spPr>
      </p:pic>
      <p:pic>
        <p:nvPicPr>
          <p:cNvPr id="3" name="Picture 2">
            <a:extLst>
              <a:ext uri="{FF2B5EF4-FFF2-40B4-BE49-F238E27FC236}">
                <a16:creationId xmlns:a16="http://schemas.microsoft.com/office/drawing/2014/main" id="{4F47065B-7F22-2CB0-81DA-880A975DAF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169258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ABH Provider Portal</a:t>
            </a:r>
          </a:p>
        </p:txBody>
      </p:sp>
      <p:sp>
        <p:nvSpPr>
          <p:cNvPr id="3" name="Content Placeholder 2"/>
          <p:cNvSpPr>
            <a:spLocks noGrp="1"/>
          </p:cNvSpPr>
          <p:nvPr>
            <p:ph idx="1"/>
          </p:nvPr>
        </p:nvSpPr>
        <p:spPr/>
        <p:txBody>
          <a:bodyPr vert="horz" lIns="68580" tIns="34290" rIns="68580" bIns="34290" rtlCol="0" anchor="t">
            <a:normAutofit/>
          </a:bodyPr>
          <a:lstStyle/>
          <a:p>
            <a:r>
              <a:rPr lang="en-US" sz="3000">
                <a:latin typeface="Corbel"/>
                <a:cs typeface="Arial"/>
              </a:rPr>
              <a:t>Requires a brief training/ facility username and password</a:t>
            </a:r>
          </a:p>
          <a:p>
            <a:pPr lvl="1"/>
            <a:r>
              <a:rPr lang="en-US" sz="3000">
                <a:latin typeface="Corbel"/>
                <a:cs typeface="Arial"/>
              </a:rPr>
              <a:t>Check member eligibility</a:t>
            </a:r>
          </a:p>
          <a:p>
            <a:pPr lvl="1"/>
            <a:r>
              <a:rPr lang="en-US" sz="3000">
                <a:latin typeface="Corbel"/>
                <a:cs typeface="Arial"/>
              </a:rPr>
              <a:t>Check claims status</a:t>
            </a:r>
          </a:p>
          <a:p>
            <a:pPr lvl="1"/>
            <a:r>
              <a:rPr lang="en-US" sz="3000">
                <a:latin typeface="Corbel"/>
                <a:cs typeface="Arial"/>
              </a:rPr>
              <a:t>Obtain weekly remittance advice (EOB)</a:t>
            </a:r>
          </a:p>
          <a:p>
            <a:pPr lvl="1"/>
            <a:r>
              <a:rPr lang="en-US" sz="3000">
                <a:latin typeface="Corbel"/>
                <a:cs typeface="Arial"/>
              </a:rPr>
              <a:t>Direct entry of professional claims on HCFA 1500 form</a:t>
            </a:r>
          </a:p>
          <a:p>
            <a:r>
              <a:rPr lang="en-US" sz="3000">
                <a:latin typeface="Corbel"/>
                <a:cs typeface="Arial"/>
              </a:rPr>
              <a:t>Contact Jon Hawkins or Jim </a:t>
            </a:r>
            <a:r>
              <a:rPr lang="en-US" sz="3000" err="1">
                <a:latin typeface="Corbel"/>
                <a:cs typeface="Arial"/>
              </a:rPr>
              <a:t>Hered</a:t>
            </a:r>
            <a:r>
              <a:rPr lang="en-US" sz="3000">
                <a:latin typeface="Corbel"/>
                <a:cs typeface="Arial"/>
              </a:rPr>
              <a:t> for assistance/training updates</a:t>
            </a:r>
          </a:p>
        </p:txBody>
      </p:sp>
      <p:pic>
        <p:nvPicPr>
          <p:cNvPr id="4" name="Picture 3">
            <a:extLst>
              <a:ext uri="{FF2B5EF4-FFF2-40B4-BE49-F238E27FC236}">
                <a16:creationId xmlns:a16="http://schemas.microsoft.com/office/drawing/2014/main" id="{5502FCDD-1C66-27BC-4D4B-E8A37E924E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88150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03" y="196891"/>
            <a:ext cx="10515600" cy="1325563"/>
          </a:xfrm>
        </p:spPr>
        <p:txBody>
          <a:bodyPr>
            <a:normAutofit/>
          </a:bodyPr>
          <a:lstStyle/>
          <a:p>
            <a:r>
              <a:rPr lang="en-US">
                <a:latin typeface="Corbel"/>
              </a:rPr>
              <a:t>Affirmative Statement about Incentives</a:t>
            </a:r>
          </a:p>
        </p:txBody>
      </p:sp>
      <p:sp>
        <p:nvSpPr>
          <p:cNvPr id="3" name="Content Placeholder 2"/>
          <p:cNvSpPr>
            <a:spLocks noGrp="1"/>
          </p:cNvSpPr>
          <p:nvPr>
            <p:ph idx="1"/>
          </p:nvPr>
        </p:nvSpPr>
        <p:spPr>
          <a:xfrm>
            <a:off x="838200" y="1362982"/>
            <a:ext cx="10515600" cy="4351338"/>
          </a:xfrm>
        </p:spPr>
        <p:txBody>
          <a:bodyPr vert="horz" lIns="91440" tIns="45720" rIns="91440" bIns="45720" rtlCol="0" anchor="t">
            <a:noAutofit/>
          </a:bodyPr>
          <a:lstStyle/>
          <a:p>
            <a:r>
              <a:rPr lang="en-US" sz="2800">
                <a:latin typeface="Corbel"/>
              </a:rPr>
              <a:t>UM decision making is based only on appropriateness of care and service and existence of coverage.</a:t>
            </a:r>
          </a:p>
          <a:p>
            <a:pPr marL="0" indent="0">
              <a:buNone/>
            </a:pPr>
            <a:endParaRPr lang="en-US" sz="2800">
              <a:latin typeface="Corbel"/>
            </a:endParaRPr>
          </a:p>
          <a:p>
            <a:r>
              <a:rPr lang="en-US" sz="2800">
                <a:latin typeface="Corbel"/>
              </a:rPr>
              <a:t>Access Behavioral Health does not specifically reward practitioners or other individuals for issuing denials of coverage or care.</a:t>
            </a:r>
          </a:p>
          <a:p>
            <a:pPr marL="0" indent="0">
              <a:buNone/>
            </a:pPr>
            <a:endParaRPr lang="en-US" sz="2800">
              <a:latin typeface="Corbel"/>
            </a:endParaRPr>
          </a:p>
          <a:p>
            <a:r>
              <a:rPr lang="en-US" sz="2800">
                <a:latin typeface="Corbel"/>
              </a:rPr>
              <a:t>Access Behavioral Health does not use financial incentives for UM decision makers to encourage decisions that result in underutilization.</a:t>
            </a:r>
          </a:p>
        </p:txBody>
      </p:sp>
      <p:pic>
        <p:nvPicPr>
          <p:cNvPr id="4" name="Picture 3">
            <a:extLst>
              <a:ext uri="{FF2B5EF4-FFF2-40B4-BE49-F238E27FC236}">
                <a16:creationId xmlns:a16="http://schemas.microsoft.com/office/drawing/2014/main" id="{BC15FA5B-7991-4C15-A9AB-FD789C1A00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15894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7A57A-308D-A109-D4E9-05599EF905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
        <p:nvSpPr>
          <p:cNvPr id="5" name="Rectangle: Rounded Corners 4">
            <a:extLst>
              <a:ext uri="{FF2B5EF4-FFF2-40B4-BE49-F238E27FC236}">
                <a16:creationId xmlns:a16="http://schemas.microsoft.com/office/drawing/2014/main" id="{C3002EA8-FA81-3401-E01B-FFA25526A55B}"/>
              </a:ext>
            </a:extLst>
          </p:cNvPr>
          <p:cNvSpPr/>
          <p:nvPr/>
        </p:nvSpPr>
        <p:spPr>
          <a:xfrm>
            <a:off x="644305" y="944980"/>
            <a:ext cx="10393680" cy="4053840"/>
          </a:xfrm>
          <a:prstGeom prst="roundRect">
            <a:avLst/>
          </a:prstGeom>
          <a:solidFill>
            <a:schemeClr val="accent5">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ea typeface="Calibri"/>
                <a:cs typeface="Calibri"/>
              </a:rPr>
              <a:t>Thinking about 3D objects </a:t>
            </a:r>
            <a:endParaRPr lang="en-US" dirty="0"/>
          </a:p>
          <a:p>
            <a:pPr algn="ctr"/>
            <a:r>
              <a:rPr lang="en-US" sz="5400" dirty="0">
                <a:ea typeface="Calibri"/>
                <a:cs typeface="Calibri"/>
              </a:rPr>
              <a:t>(like when playing Tetris)</a:t>
            </a:r>
            <a:endParaRPr lang="en-US" dirty="0">
              <a:ea typeface="Calibri"/>
              <a:cs typeface="Calibri"/>
            </a:endParaRPr>
          </a:p>
          <a:p>
            <a:pPr algn="ctr"/>
            <a:r>
              <a:rPr lang="en-US" sz="5400" dirty="0">
                <a:ea typeface="Calibri"/>
                <a:cs typeface="Calibri"/>
              </a:rPr>
              <a:t>has been noted to decrease symptoms of PTSD.</a:t>
            </a:r>
            <a:endParaRPr lang="en-US" dirty="0">
              <a:ea typeface="Calibri"/>
              <a:cs typeface="Calibri"/>
            </a:endParaRPr>
          </a:p>
        </p:txBody>
      </p:sp>
    </p:spTree>
    <p:extLst>
      <p:ext uri="{BB962C8B-B14F-4D97-AF65-F5344CB8AC3E}">
        <p14:creationId xmlns:p14="http://schemas.microsoft.com/office/powerpoint/2010/main" val="158298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008" y="642258"/>
            <a:ext cx="9315449" cy="1078535"/>
          </a:xfrm>
        </p:spPr>
        <p:txBody>
          <a:bodyPr>
            <a:noAutofit/>
          </a:bodyPr>
          <a:lstStyle/>
          <a:p>
            <a:pPr algn="ctr"/>
            <a:r>
              <a:rPr lang="en-US" sz="3200">
                <a:latin typeface="Corbel"/>
              </a:rPr>
              <a:t>MEDICAID PROVIDER ENROLLMENT &amp; </a:t>
            </a:r>
            <a:br>
              <a:rPr lang="en-US" sz="3200">
                <a:latin typeface="Corbel"/>
              </a:rPr>
            </a:br>
            <a:r>
              <a:rPr lang="en-US" sz="3200">
                <a:latin typeface="Corbel"/>
              </a:rPr>
              <a:t>PROVIDER NETWORK VERIFICATION</a:t>
            </a:r>
          </a:p>
        </p:txBody>
      </p:sp>
      <p:pic>
        <p:nvPicPr>
          <p:cNvPr id="1026" name="Picture 2" descr="Microsoft Powerpoint Animated Clipart"/>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9096" y="1915026"/>
            <a:ext cx="4093176"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C90995-5A9F-F5B1-711A-185F2ACD65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117608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95" y="111125"/>
            <a:ext cx="10515600" cy="1325563"/>
          </a:xfrm>
        </p:spPr>
        <p:txBody>
          <a:bodyPr/>
          <a:lstStyle/>
          <a:p>
            <a:r>
              <a:rPr lang="en-US" b="1"/>
              <a:t>Provide Network Verification</a:t>
            </a:r>
            <a:endParaRPr lang="en-US"/>
          </a:p>
        </p:txBody>
      </p:sp>
      <p:sp>
        <p:nvSpPr>
          <p:cNvPr id="3" name="Content Placeholder 2"/>
          <p:cNvSpPr>
            <a:spLocks noGrp="1"/>
          </p:cNvSpPr>
          <p:nvPr>
            <p:ph idx="1"/>
          </p:nvPr>
        </p:nvSpPr>
        <p:spPr>
          <a:xfrm>
            <a:off x="1052095" y="1070071"/>
            <a:ext cx="10515600" cy="4759552"/>
          </a:xfrm>
        </p:spPr>
        <p:txBody>
          <a:bodyPr vert="horz" lIns="91440" tIns="45720" rIns="91440" bIns="45720" rtlCol="0" anchor="t">
            <a:normAutofit fontScale="85000" lnSpcReduction="10000"/>
          </a:bodyPr>
          <a:lstStyle/>
          <a:p>
            <a:r>
              <a:rPr lang="en-US">
                <a:latin typeface="Corbel"/>
              </a:rPr>
              <a:t>Accuracy/Provider Roster Report </a:t>
            </a:r>
          </a:p>
          <a:p>
            <a:r>
              <a:rPr lang="en-US">
                <a:latin typeface="Corbel"/>
              </a:rPr>
              <a:t>Thank You All Working With us to Assure Monthly Roster Updates.</a:t>
            </a:r>
          </a:p>
          <a:p>
            <a:pPr lvl="1"/>
            <a:r>
              <a:rPr lang="en-US">
                <a:latin typeface="Corbel"/>
              </a:rPr>
              <a:t>Change tracking: N / A / T / M /</a:t>
            </a:r>
            <a:r>
              <a:rPr lang="en-US">
                <a:solidFill>
                  <a:srgbClr val="C00000"/>
                </a:solidFill>
                <a:latin typeface="Corbel"/>
              </a:rPr>
              <a:t> L</a:t>
            </a:r>
          </a:p>
          <a:p>
            <a:pPr lvl="1"/>
            <a:r>
              <a:rPr lang="en-US">
                <a:latin typeface="Corbel"/>
              </a:rPr>
              <a:t>Match a line in the Medicaid PML: NPI, Medicaid ID, type, specialty, &amp; taxonomy</a:t>
            </a:r>
          </a:p>
          <a:p>
            <a:pPr lvl="1"/>
            <a:r>
              <a:rPr lang="en-US">
                <a:latin typeface="Corbel"/>
                <a:hlinkClick r:id="rId3"/>
              </a:rPr>
              <a:t>Web portal link to PML</a:t>
            </a:r>
            <a:endParaRPr lang="en-US">
              <a:latin typeface="Corbel"/>
            </a:endParaRPr>
          </a:p>
          <a:p>
            <a:pPr lvl="1"/>
            <a:r>
              <a:rPr lang="en-US">
                <a:latin typeface="Corbel"/>
              </a:rPr>
              <a:t>CAQH: Humana’s source of truth for service locations</a:t>
            </a:r>
            <a:endParaRPr lang="en-US"/>
          </a:p>
          <a:p>
            <a:pPr lvl="1"/>
            <a:r>
              <a:rPr lang="en-US">
                <a:latin typeface="Corbel"/>
              </a:rPr>
              <a:t>Shopper calls (health plan, state, DOH, ABH)</a:t>
            </a:r>
          </a:p>
          <a:p>
            <a:pPr lvl="1"/>
            <a:r>
              <a:rPr lang="en-US">
                <a:latin typeface="Corbel"/>
              </a:rPr>
              <a:t>Monthly roster update reports needed</a:t>
            </a:r>
          </a:p>
          <a:p>
            <a:pPr lvl="1"/>
            <a:r>
              <a:rPr lang="en-US">
                <a:latin typeface="Corbel"/>
              </a:rPr>
              <a:t>NPI Search Engine within Medicaid secure provider portal</a:t>
            </a:r>
          </a:p>
          <a:p>
            <a:pPr lvl="1"/>
            <a:r>
              <a:rPr lang="en-US">
                <a:latin typeface="Corbel"/>
              </a:rPr>
              <a:t>Remain alert to Medicaid provider expiration dates</a:t>
            </a:r>
          </a:p>
          <a:p>
            <a:pPr lvl="1"/>
            <a:r>
              <a:rPr lang="en-US">
                <a:latin typeface="Corbel"/>
              </a:rPr>
              <a:t>Medicaid provider ID replacements</a:t>
            </a:r>
          </a:p>
          <a:p>
            <a:endParaRPr lang="en-US"/>
          </a:p>
        </p:txBody>
      </p:sp>
      <p:pic>
        <p:nvPicPr>
          <p:cNvPr id="4" name="Picture 3">
            <a:extLst>
              <a:ext uri="{FF2B5EF4-FFF2-40B4-BE49-F238E27FC236}">
                <a16:creationId xmlns:a16="http://schemas.microsoft.com/office/drawing/2014/main" id="{9227E7FB-2153-D5A4-4783-EC97E97176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276223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Contract Standards</a:t>
            </a:r>
            <a:endParaRPr lang="en-US"/>
          </a:p>
        </p:txBody>
      </p:sp>
      <p:sp>
        <p:nvSpPr>
          <p:cNvPr id="3" name="Content Placeholder 2"/>
          <p:cNvSpPr>
            <a:spLocks noGrp="1"/>
          </p:cNvSpPr>
          <p:nvPr>
            <p:ph idx="1"/>
          </p:nvPr>
        </p:nvSpPr>
        <p:spPr>
          <a:xfrm>
            <a:off x="1185779" y="1691941"/>
            <a:ext cx="10515600" cy="4351338"/>
          </a:xfrm>
        </p:spPr>
        <p:txBody>
          <a:bodyPr vert="horz" lIns="91440" tIns="45720" rIns="91440" bIns="45720" rtlCol="0" anchor="t">
            <a:normAutofit/>
          </a:bodyPr>
          <a:lstStyle/>
          <a:p>
            <a:pPr marL="0" indent="0">
              <a:buNone/>
            </a:pPr>
            <a:r>
              <a:rPr lang="en-US">
                <a:latin typeface="Corbel"/>
              </a:rPr>
              <a:t>Network Provider Contracts</a:t>
            </a:r>
            <a:endParaRPr lang="en-US"/>
          </a:p>
          <a:p>
            <a:pPr lvl="1"/>
            <a:r>
              <a:rPr lang="en-US">
                <a:latin typeface="Corbel"/>
              </a:rPr>
              <a:t>Adherence to Medicaid Handbook requirements</a:t>
            </a:r>
          </a:p>
          <a:p>
            <a:pPr lvl="1"/>
            <a:r>
              <a:rPr lang="en-US">
                <a:latin typeface="Corbel"/>
              </a:rPr>
              <a:t>Medicaid Rates have increased from those in the handbook</a:t>
            </a:r>
          </a:p>
          <a:p>
            <a:pPr lvl="1"/>
            <a:r>
              <a:rPr lang="en-US">
                <a:latin typeface="Corbel"/>
              </a:rPr>
              <a:t>Geographic access &amp; network adequacy</a:t>
            </a:r>
          </a:p>
          <a:p>
            <a:pPr lvl="1"/>
            <a:r>
              <a:rPr lang="en-US">
                <a:latin typeface="Corbel"/>
              </a:rPr>
              <a:t>Telehealth claims: POS 10 = home &amp; 02 = anyplace else (GT added modifier for some Medicaid Handbook services)</a:t>
            </a:r>
          </a:p>
          <a:p>
            <a:pPr marL="342900" lvl="1" indent="0">
              <a:buNone/>
            </a:pPr>
            <a:endParaRPr lang="en-US"/>
          </a:p>
          <a:p>
            <a:endParaRPr lang="en-US"/>
          </a:p>
          <a:p>
            <a:endParaRPr lang="en-US"/>
          </a:p>
        </p:txBody>
      </p:sp>
      <p:pic>
        <p:nvPicPr>
          <p:cNvPr id="4" name="Picture 3">
            <a:extLst>
              <a:ext uri="{FF2B5EF4-FFF2-40B4-BE49-F238E27FC236}">
                <a16:creationId xmlns:a16="http://schemas.microsoft.com/office/drawing/2014/main" id="{A4F2ECE1-63F7-60A4-9388-9DF27F88C9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1814982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EFDB-F69B-44EA-B848-06E7F106F7E0}"/>
              </a:ext>
            </a:extLst>
          </p:cNvPr>
          <p:cNvSpPr>
            <a:spLocks noGrp="1"/>
          </p:cNvSpPr>
          <p:nvPr>
            <p:ph type="title"/>
          </p:nvPr>
        </p:nvSpPr>
        <p:spPr/>
        <p:txBody>
          <a:bodyPr/>
          <a:lstStyle/>
          <a:p>
            <a:r>
              <a:rPr lang="en-US"/>
              <a:t>REMINDER:</a:t>
            </a:r>
          </a:p>
        </p:txBody>
      </p:sp>
      <p:pic>
        <p:nvPicPr>
          <p:cNvPr id="4" name="Picture 3">
            <a:extLst>
              <a:ext uri="{FF2B5EF4-FFF2-40B4-BE49-F238E27FC236}">
                <a16:creationId xmlns:a16="http://schemas.microsoft.com/office/drawing/2014/main" id="{B2371B21-61D7-89A2-7DA1-B9B92DFB97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
        <p:nvSpPr>
          <p:cNvPr id="8" name="Content Placeholder 2">
            <a:extLst>
              <a:ext uri="{FF2B5EF4-FFF2-40B4-BE49-F238E27FC236}">
                <a16:creationId xmlns:a16="http://schemas.microsoft.com/office/drawing/2014/main" id="{91E40151-3FBD-C44E-677D-84C553C91214}"/>
              </a:ext>
            </a:extLst>
          </p:cNvPr>
          <p:cNvSpPr txBox="1">
            <a:spLocks/>
          </p:cNvSpPr>
          <p:nvPr/>
        </p:nvSpPr>
        <p:spPr>
          <a:xfrm>
            <a:off x="804300" y="1467097"/>
            <a:ext cx="10914907" cy="4374028"/>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2A5798"/>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100"/>
          </a:p>
          <a:p>
            <a:pPr marL="0" indent="0">
              <a:buFont typeface="Arial" panose="020B0604020202020204" pitchFamily="34" charset="0"/>
              <a:buNone/>
            </a:pPr>
            <a:r>
              <a:rPr lang="en-US" sz="2200">
                <a:latin typeface="Corbel"/>
                <a:cs typeface="Arial"/>
              </a:rPr>
              <a:t>Please add the following to the chat box </a:t>
            </a:r>
          </a:p>
          <a:p>
            <a:pPr marL="0" indent="0">
              <a:buFont typeface="Arial" panose="020B0604020202020204" pitchFamily="34" charset="0"/>
              <a:buNone/>
            </a:pPr>
            <a:r>
              <a:rPr lang="en-US" sz="2200" b="1">
                <a:latin typeface="Corbel"/>
                <a:cs typeface="Arial"/>
              </a:rPr>
              <a:t>(ALT+ENTER  will allow you to do multiple lines of info without sending multiple chats)</a:t>
            </a:r>
          </a:p>
          <a:p>
            <a:pPr marL="0" indent="0">
              <a:buFont typeface="Arial" panose="020B0604020202020204" pitchFamily="34" charset="0"/>
              <a:buNone/>
            </a:pPr>
            <a:endParaRPr lang="en-US" sz="2200" b="1">
              <a:latin typeface="Corbel"/>
              <a:cs typeface="Arial"/>
            </a:endParaRPr>
          </a:p>
          <a:p>
            <a:r>
              <a:rPr lang="en-US" sz="2200">
                <a:latin typeface="Corbel"/>
                <a:cs typeface="Arial"/>
              </a:rPr>
              <a:t>Name</a:t>
            </a:r>
            <a:endParaRPr lang="en-US" sz="2200">
              <a:latin typeface="Corbel"/>
            </a:endParaRPr>
          </a:p>
          <a:p>
            <a:r>
              <a:rPr lang="en-US" sz="2200">
                <a:latin typeface="Corbel"/>
              </a:rPr>
              <a:t>Title/Credentials</a:t>
            </a:r>
            <a:endParaRPr lang="en-US" sz="2200"/>
          </a:p>
          <a:p>
            <a:r>
              <a:rPr lang="en-US" sz="2200">
                <a:latin typeface="Corbel"/>
              </a:rPr>
              <a:t>Agency and Location</a:t>
            </a:r>
          </a:p>
          <a:p>
            <a:r>
              <a:rPr lang="en-US" sz="2200">
                <a:latin typeface="Corbel"/>
              </a:rPr>
              <a:t>Email Address</a:t>
            </a:r>
          </a:p>
          <a:p>
            <a:pPr marL="0" indent="0">
              <a:buFont typeface="Arial" panose="020B0604020202020204" pitchFamily="34" charset="0"/>
              <a:buNone/>
            </a:pPr>
            <a:endParaRPr lang="en-US" sz="2100"/>
          </a:p>
          <a:p>
            <a:pPr marL="0" indent="0">
              <a:buFont typeface="Arial" panose="020B0604020202020204" pitchFamily="34" charset="0"/>
              <a:buNone/>
            </a:pPr>
            <a:r>
              <a:rPr lang="en-US" sz="2100" b="1">
                <a:latin typeface="Arial"/>
                <a:cs typeface="Arial"/>
              </a:rPr>
              <a:t>	    Also &gt;&gt; SCAN ME!!</a:t>
            </a:r>
          </a:p>
          <a:p>
            <a:pPr marL="0" indent="0">
              <a:buFont typeface="Arial" panose="020B0604020202020204" pitchFamily="34" charset="0"/>
              <a:buNone/>
            </a:pPr>
            <a:endParaRPr lang="en-US"/>
          </a:p>
        </p:txBody>
      </p:sp>
      <p:pic>
        <p:nvPicPr>
          <p:cNvPr id="3" name="Picture 2" descr="A qr code on a white background&#10;&#10;AI-generated content may be incorrect.">
            <a:extLst>
              <a:ext uri="{FF2B5EF4-FFF2-40B4-BE49-F238E27FC236}">
                <a16:creationId xmlns:a16="http://schemas.microsoft.com/office/drawing/2014/main" id="{D50263BB-9F79-99D2-3A4F-EB6685C3E795}"/>
              </a:ext>
            </a:extLst>
          </p:cNvPr>
          <p:cNvPicPr>
            <a:picLocks noChangeAspect="1"/>
          </p:cNvPicPr>
          <p:nvPr/>
        </p:nvPicPr>
        <p:blipFill>
          <a:blip r:embed="rId4"/>
          <a:stretch>
            <a:fillRect/>
          </a:stretch>
        </p:blipFill>
        <p:spPr>
          <a:xfrm>
            <a:off x="4975991" y="4412050"/>
            <a:ext cx="1822668" cy="1795920"/>
          </a:xfrm>
          <a:prstGeom prst="rect">
            <a:avLst/>
          </a:prstGeom>
        </p:spPr>
      </p:pic>
    </p:spTree>
    <p:extLst>
      <p:ext uri="{BB962C8B-B14F-4D97-AF65-F5344CB8AC3E}">
        <p14:creationId xmlns:p14="http://schemas.microsoft.com/office/powerpoint/2010/main" val="66301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11BB-1E46-B42A-7A0C-615653CEB460}"/>
              </a:ext>
            </a:extLst>
          </p:cNvPr>
          <p:cNvSpPr>
            <a:spLocks noGrp="1"/>
          </p:cNvSpPr>
          <p:nvPr>
            <p:ph type="title"/>
          </p:nvPr>
        </p:nvSpPr>
        <p:spPr>
          <a:xfrm>
            <a:off x="831516" y="2002589"/>
            <a:ext cx="10515600" cy="2125663"/>
          </a:xfrm>
        </p:spPr>
        <p:txBody>
          <a:bodyPr/>
          <a:lstStyle/>
          <a:p>
            <a:pPr algn="ctr"/>
            <a:r>
              <a:rPr lang="en-US">
                <a:latin typeface="Corbel"/>
              </a:rPr>
              <a:t>Healthcare Effectiveness Data and Information Sets</a:t>
            </a:r>
            <a:endParaRPr lang="en-US"/>
          </a:p>
        </p:txBody>
      </p:sp>
      <p:pic>
        <p:nvPicPr>
          <p:cNvPr id="7" name="Picture 6">
            <a:extLst>
              <a:ext uri="{FF2B5EF4-FFF2-40B4-BE49-F238E27FC236}">
                <a16:creationId xmlns:a16="http://schemas.microsoft.com/office/drawing/2014/main" id="{68F3909C-7059-5674-9836-794E9D0736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291125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Introductions</a:t>
            </a:r>
          </a:p>
        </p:txBody>
      </p:sp>
      <p:sp>
        <p:nvSpPr>
          <p:cNvPr id="3" name="Content Placeholder 2"/>
          <p:cNvSpPr>
            <a:spLocks noGrp="1"/>
          </p:cNvSpPr>
          <p:nvPr>
            <p:ph idx="1"/>
          </p:nvPr>
        </p:nvSpPr>
        <p:spPr>
          <a:xfrm>
            <a:off x="1273629" y="1484548"/>
            <a:ext cx="10515600" cy="4351338"/>
          </a:xfrm>
        </p:spPr>
        <p:txBody>
          <a:bodyPr vert="horz" lIns="91440" tIns="45720" rIns="91440" bIns="45720" rtlCol="0" anchor="t">
            <a:noAutofit/>
          </a:bodyPr>
          <a:lstStyle/>
          <a:p>
            <a:pPr marL="0" indent="0">
              <a:buNone/>
            </a:pPr>
            <a:r>
              <a:rPr lang="en-US" sz="2400">
                <a:latin typeface="Corbel"/>
              </a:rPr>
              <a:t>In the interest of time, ABH presenters will introduce themselves during their sections. </a:t>
            </a:r>
          </a:p>
          <a:p>
            <a:pPr marL="0" indent="0">
              <a:buNone/>
            </a:pPr>
            <a:endParaRPr lang="en-US" sz="2400"/>
          </a:p>
          <a:p>
            <a:pPr marL="0" indent="0">
              <a:buNone/>
            </a:pPr>
            <a:r>
              <a:rPr lang="en-US" sz="2400">
                <a:latin typeface="Corbel"/>
              </a:rPr>
              <a:t>Please introduce yourselves by adding the following to the chat box:</a:t>
            </a:r>
          </a:p>
          <a:p>
            <a:pPr marL="0" indent="0">
              <a:buNone/>
            </a:pPr>
            <a:r>
              <a:rPr lang="en-US" sz="1400" b="1">
                <a:latin typeface="Corbel"/>
                <a:cs typeface="Arial"/>
              </a:rPr>
              <a:t> (ALT+ENTER will allow you to do multiple lines of info without sending multiple chats)</a:t>
            </a:r>
            <a:endParaRPr lang="en-US" sz="1400">
              <a:latin typeface="Corbel"/>
            </a:endParaRPr>
          </a:p>
          <a:p>
            <a:r>
              <a:rPr lang="en-US" sz="2400">
                <a:latin typeface="Corbel"/>
              </a:rPr>
              <a:t>Name</a:t>
            </a:r>
          </a:p>
          <a:p>
            <a:r>
              <a:rPr lang="en-US" sz="2400">
                <a:latin typeface="Corbel"/>
              </a:rPr>
              <a:t>Title/Credentials</a:t>
            </a:r>
          </a:p>
          <a:p>
            <a:r>
              <a:rPr lang="en-US" sz="2400">
                <a:latin typeface="Corbel"/>
              </a:rPr>
              <a:t>Agency and Location</a:t>
            </a:r>
          </a:p>
          <a:p>
            <a:r>
              <a:rPr lang="en-US" sz="2400">
                <a:latin typeface="Corbel"/>
              </a:rPr>
              <a:t>Email Address</a:t>
            </a:r>
          </a:p>
          <a:p>
            <a:endParaRPr lang="en-US" sz="2400"/>
          </a:p>
        </p:txBody>
      </p:sp>
      <p:pic>
        <p:nvPicPr>
          <p:cNvPr id="4" name="Picture 3">
            <a:extLst>
              <a:ext uri="{FF2B5EF4-FFF2-40B4-BE49-F238E27FC236}">
                <a16:creationId xmlns:a16="http://schemas.microsoft.com/office/drawing/2014/main" id="{950E8856-63BD-6F8C-DA16-764AC08A04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268095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11BB-1E46-B42A-7A0C-615653CEB460}"/>
              </a:ext>
            </a:extLst>
          </p:cNvPr>
          <p:cNvSpPr>
            <a:spLocks noGrp="1"/>
          </p:cNvSpPr>
          <p:nvPr>
            <p:ph type="title"/>
          </p:nvPr>
        </p:nvSpPr>
        <p:spPr>
          <a:xfrm>
            <a:off x="320615" y="667049"/>
            <a:ext cx="10515600" cy="767671"/>
          </a:xfrm>
        </p:spPr>
        <p:txBody>
          <a:bodyPr/>
          <a:lstStyle/>
          <a:p>
            <a:r>
              <a:rPr lang="en-US">
                <a:latin typeface="Corbel"/>
              </a:rPr>
              <a:t>HEDIS: Medication Measures</a:t>
            </a:r>
          </a:p>
        </p:txBody>
      </p:sp>
      <p:graphicFrame>
        <p:nvGraphicFramePr>
          <p:cNvPr id="8" name="Content Placeholder 7">
            <a:extLst>
              <a:ext uri="{FF2B5EF4-FFF2-40B4-BE49-F238E27FC236}">
                <a16:creationId xmlns:a16="http://schemas.microsoft.com/office/drawing/2014/main" id="{7B387E49-6568-8E5C-0D91-78ED28FA5E36}"/>
              </a:ext>
            </a:extLst>
          </p:cNvPr>
          <p:cNvGraphicFramePr>
            <a:graphicFrameLocks noGrp="1"/>
          </p:cNvGraphicFramePr>
          <p:nvPr>
            <p:ph idx="1"/>
            <p:extLst>
              <p:ext uri="{D42A27DB-BD31-4B8C-83A1-F6EECF244321}">
                <p14:modId xmlns:p14="http://schemas.microsoft.com/office/powerpoint/2010/main" val="993337278"/>
              </p:ext>
            </p:extLst>
          </p:nvPr>
        </p:nvGraphicFramePr>
        <p:xfrm>
          <a:off x="638766" y="1688569"/>
          <a:ext cx="10913033" cy="3485341"/>
        </p:xfrm>
        <a:graphic>
          <a:graphicData uri="http://schemas.openxmlformats.org/drawingml/2006/table">
            <a:tbl>
              <a:tblPr bandRow="1">
                <a:tableStyleId>{BC89EF96-8CEA-46FF-86C4-4CE0E7609802}</a:tableStyleId>
              </a:tblPr>
              <a:tblGrid>
                <a:gridCol w="2163535">
                  <a:extLst>
                    <a:ext uri="{9D8B030D-6E8A-4147-A177-3AD203B41FA5}">
                      <a16:colId xmlns:a16="http://schemas.microsoft.com/office/drawing/2014/main" val="1176341360"/>
                    </a:ext>
                  </a:extLst>
                </a:gridCol>
                <a:gridCol w="7059694">
                  <a:extLst>
                    <a:ext uri="{9D8B030D-6E8A-4147-A177-3AD203B41FA5}">
                      <a16:colId xmlns:a16="http://schemas.microsoft.com/office/drawing/2014/main" val="2049612727"/>
                    </a:ext>
                  </a:extLst>
                </a:gridCol>
                <a:gridCol w="843641">
                  <a:extLst>
                    <a:ext uri="{9D8B030D-6E8A-4147-A177-3AD203B41FA5}">
                      <a16:colId xmlns:a16="http://schemas.microsoft.com/office/drawing/2014/main" val="686527605"/>
                    </a:ext>
                  </a:extLst>
                </a:gridCol>
                <a:gridCol w="846163">
                  <a:extLst>
                    <a:ext uri="{9D8B030D-6E8A-4147-A177-3AD203B41FA5}">
                      <a16:colId xmlns:a16="http://schemas.microsoft.com/office/drawing/2014/main" val="310560633"/>
                    </a:ext>
                  </a:extLst>
                </a:gridCol>
              </a:tblGrid>
              <a:tr h="857456">
                <a:tc>
                  <a:txBody>
                    <a:bodyPr/>
                    <a:lstStyle/>
                    <a:p>
                      <a:pPr algn="ctr" fontAlgn="ctr"/>
                      <a:r>
                        <a:rPr lang="en-US" sz="2000" u="none" strike="noStrike">
                          <a:solidFill>
                            <a:srgbClr val="000000"/>
                          </a:solidFill>
                          <a:effectLst/>
                        </a:rPr>
                        <a:t>Measure ID</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fontAlgn="ctr"/>
                      <a:r>
                        <a:rPr lang="en-US" sz="2000" u="none" strike="noStrike">
                          <a:solidFill>
                            <a:srgbClr val="000000"/>
                          </a:solidFill>
                          <a:effectLst/>
                        </a:rPr>
                        <a:t>Measure Description</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rtl="0" fontAlgn="ctr"/>
                      <a:r>
                        <a:rPr lang="en-US" sz="2000" u="none" strike="noStrike">
                          <a:solidFill>
                            <a:srgbClr val="000000"/>
                          </a:solidFill>
                          <a:effectLst/>
                        </a:rPr>
                        <a:t>YTD Rate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rtl="0" fontAlgn="ctr"/>
                      <a:r>
                        <a:rPr lang="en-US" sz="2000" u="none" strike="noStrike">
                          <a:solidFill>
                            <a:srgbClr val="000000"/>
                          </a:solidFill>
                          <a:effectLst/>
                        </a:rPr>
                        <a:t>Goal</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extLst>
                  <a:ext uri="{0D108BD9-81ED-4DB2-BD59-A6C34878D82A}">
                    <a16:rowId xmlns:a16="http://schemas.microsoft.com/office/drawing/2014/main" val="3620913116"/>
                  </a:ext>
                </a:extLst>
              </a:tr>
              <a:tr h="413944">
                <a:tc>
                  <a:txBody>
                    <a:bodyPr/>
                    <a:lstStyle/>
                    <a:p>
                      <a:pPr algn="l" fontAlgn="b"/>
                      <a:r>
                        <a:rPr lang="en-US" sz="1800" u="none" strike="noStrike">
                          <a:solidFill>
                            <a:srgbClr val="000000"/>
                          </a:solidFill>
                          <a:effectLst/>
                        </a:rPr>
                        <a:t>ADDE Continuation </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rgbClr val="000000"/>
                          </a:solidFill>
                          <a:effectLst/>
                        </a:rPr>
                        <a:t>Follow Up Care for Children Prescribed ADHD Meds - Continuation Phase</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63.64%</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fontAlgn="ctr"/>
                      <a:r>
                        <a:rPr lang="en-US" sz="1800" u="none" strike="noStrike">
                          <a:solidFill>
                            <a:srgbClr val="000000"/>
                          </a:solidFill>
                          <a:effectLst/>
                        </a:rPr>
                        <a:t>53.57%</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6595510"/>
                  </a:ext>
                </a:extLst>
              </a:tr>
              <a:tr h="413944">
                <a:tc>
                  <a:txBody>
                    <a:bodyPr/>
                    <a:lstStyle/>
                    <a:p>
                      <a:pPr algn="l" fontAlgn="b"/>
                      <a:r>
                        <a:rPr lang="en-US" sz="1800" u="none" strike="noStrike">
                          <a:solidFill>
                            <a:srgbClr val="000000"/>
                          </a:solidFill>
                          <a:effectLst/>
                        </a:rPr>
                        <a:t>ADDE Initiation</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rgbClr val="000000"/>
                          </a:solidFill>
                          <a:effectLst/>
                        </a:rPr>
                        <a:t>Follow-Up Care for Children Prescribed ADHD Meds - Initiation Phase</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35.14%</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46.00%</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40366422"/>
                  </a:ext>
                </a:extLst>
              </a:tr>
              <a:tr h="413944">
                <a:tc>
                  <a:txBody>
                    <a:bodyPr/>
                    <a:lstStyle/>
                    <a:p>
                      <a:pPr algn="l" rtl="0" fontAlgn="ctr"/>
                      <a:r>
                        <a:rPr lang="en-US" sz="1800" u="none" strike="noStrike">
                          <a:solidFill>
                            <a:srgbClr val="000000"/>
                          </a:solidFill>
                          <a:effectLst/>
                        </a:rPr>
                        <a:t>AMM ACUTE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rgbClr val="000000"/>
                          </a:solidFill>
                          <a:effectLst/>
                        </a:rPr>
                        <a:t>Antidepressant Medication Management Effective Acute Phase Tx</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52.33%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62.43%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27185305"/>
                  </a:ext>
                </a:extLst>
              </a:tr>
              <a:tr h="413944">
                <a:tc>
                  <a:txBody>
                    <a:bodyPr/>
                    <a:lstStyle/>
                    <a:p>
                      <a:pPr algn="l" rtl="0" fontAlgn="ctr"/>
                      <a:r>
                        <a:rPr lang="en-US" sz="1800" u="none" strike="noStrike">
                          <a:solidFill>
                            <a:srgbClr val="000000"/>
                          </a:solidFill>
                          <a:effectLst/>
                        </a:rPr>
                        <a:t>AMM Continuation</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rgbClr val="000000"/>
                          </a:solidFill>
                          <a:effectLst/>
                        </a:rPr>
                        <a:t>Antidepressant Medication Management - Continuation Phase Tx</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23.83%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44.25%</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19886642"/>
                  </a:ext>
                </a:extLst>
              </a:tr>
              <a:tr h="413944">
                <a:tc>
                  <a:txBody>
                    <a:bodyPr/>
                    <a:lstStyle/>
                    <a:p>
                      <a:pPr algn="l" fontAlgn="ctr"/>
                      <a:r>
                        <a:rPr lang="en-US" sz="1800" u="none" strike="noStrike">
                          <a:solidFill>
                            <a:srgbClr val="000000"/>
                          </a:solidFill>
                          <a:effectLst/>
                        </a:rPr>
                        <a:t>SAA Default</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rgbClr val="000000"/>
                          </a:solidFill>
                          <a:effectLst/>
                        </a:rPr>
                        <a:t>Adherence to Antipsychotic Medications for Individuals With Schizophrenia</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72.31%</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fontAlgn="ctr"/>
                      <a:r>
                        <a:rPr lang="en-US" sz="1800" u="none" strike="noStrike">
                          <a:solidFill>
                            <a:srgbClr val="000000"/>
                          </a:solidFill>
                          <a:effectLst/>
                        </a:rPr>
                        <a:t>62.56%</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43356359"/>
                  </a:ext>
                </a:extLst>
              </a:tr>
              <a:tr h="413944">
                <a:tc>
                  <a:txBody>
                    <a:bodyPr/>
                    <a:lstStyle/>
                    <a:p>
                      <a:pPr algn="l" rtl="0" fontAlgn="ctr"/>
                      <a:r>
                        <a:rPr lang="en-US" sz="1800" u="none" strike="noStrike">
                          <a:solidFill>
                            <a:srgbClr val="000000"/>
                          </a:solidFill>
                          <a:effectLst/>
                        </a:rPr>
                        <a:t>APP</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rgbClr val="000000"/>
                          </a:solidFill>
                          <a:effectLst/>
                        </a:rPr>
                        <a:t>Use of First-Line Psychosocial Care in Children and Adolescents on Antipsychotics (Total)</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38.89%</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rgbClr val="000000"/>
                          </a:solidFill>
                          <a:effectLst/>
                        </a:rPr>
                        <a:t>60.22%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86513570"/>
                  </a:ext>
                </a:extLst>
              </a:tr>
            </a:tbl>
          </a:graphicData>
        </a:graphic>
      </p:graphicFrame>
      <p:pic>
        <p:nvPicPr>
          <p:cNvPr id="7" name="Picture 6">
            <a:extLst>
              <a:ext uri="{FF2B5EF4-FFF2-40B4-BE49-F238E27FC236}">
                <a16:creationId xmlns:a16="http://schemas.microsoft.com/office/drawing/2014/main" id="{68F3909C-7059-5674-9836-794E9D0736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109612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11BB-1E46-B42A-7A0C-615653CEB460}"/>
              </a:ext>
            </a:extLst>
          </p:cNvPr>
          <p:cNvSpPr>
            <a:spLocks noGrp="1"/>
          </p:cNvSpPr>
          <p:nvPr>
            <p:ph type="title"/>
          </p:nvPr>
        </p:nvSpPr>
        <p:spPr>
          <a:xfrm>
            <a:off x="838200" y="365125"/>
            <a:ext cx="10515600" cy="767671"/>
          </a:xfrm>
        </p:spPr>
        <p:txBody>
          <a:bodyPr/>
          <a:lstStyle/>
          <a:p>
            <a:r>
              <a:rPr lang="en-US">
                <a:latin typeface="Corbel"/>
              </a:rPr>
              <a:t>HEDIS: Lab Measures</a:t>
            </a:r>
          </a:p>
        </p:txBody>
      </p:sp>
      <p:pic>
        <p:nvPicPr>
          <p:cNvPr id="7" name="Picture 6">
            <a:extLst>
              <a:ext uri="{FF2B5EF4-FFF2-40B4-BE49-F238E27FC236}">
                <a16:creationId xmlns:a16="http://schemas.microsoft.com/office/drawing/2014/main" id="{68F3909C-7059-5674-9836-794E9D0736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graphicFrame>
        <p:nvGraphicFramePr>
          <p:cNvPr id="12" name="Content Placeholder 11">
            <a:extLst>
              <a:ext uri="{FF2B5EF4-FFF2-40B4-BE49-F238E27FC236}">
                <a16:creationId xmlns:a16="http://schemas.microsoft.com/office/drawing/2014/main" id="{F9F01347-E4BA-ED70-6AF1-6A52C0ED02A1}"/>
              </a:ext>
            </a:extLst>
          </p:cNvPr>
          <p:cNvGraphicFramePr>
            <a:graphicFrameLocks noGrp="1"/>
          </p:cNvGraphicFramePr>
          <p:nvPr>
            <p:ph idx="1"/>
            <p:extLst>
              <p:ext uri="{D42A27DB-BD31-4B8C-83A1-F6EECF244321}">
                <p14:modId xmlns:p14="http://schemas.microsoft.com/office/powerpoint/2010/main" val="2848384063"/>
              </p:ext>
            </p:extLst>
          </p:nvPr>
        </p:nvGraphicFramePr>
        <p:xfrm>
          <a:off x="639535" y="1360714"/>
          <a:ext cx="10805538" cy="3995143"/>
        </p:xfrm>
        <a:graphic>
          <a:graphicData uri="http://schemas.openxmlformats.org/drawingml/2006/table">
            <a:tbl>
              <a:tblPr bandRow="1">
                <a:tableStyleId>{BC89EF96-8CEA-46FF-86C4-4CE0E7609802}</a:tableStyleId>
              </a:tblPr>
              <a:tblGrid>
                <a:gridCol w="1721837">
                  <a:extLst>
                    <a:ext uri="{9D8B030D-6E8A-4147-A177-3AD203B41FA5}">
                      <a16:colId xmlns:a16="http://schemas.microsoft.com/office/drawing/2014/main" val="4142477516"/>
                    </a:ext>
                  </a:extLst>
                </a:gridCol>
                <a:gridCol w="7375071">
                  <a:extLst>
                    <a:ext uri="{9D8B030D-6E8A-4147-A177-3AD203B41FA5}">
                      <a16:colId xmlns:a16="http://schemas.microsoft.com/office/drawing/2014/main" val="3474120863"/>
                    </a:ext>
                  </a:extLst>
                </a:gridCol>
                <a:gridCol w="938891">
                  <a:extLst>
                    <a:ext uri="{9D8B030D-6E8A-4147-A177-3AD203B41FA5}">
                      <a16:colId xmlns:a16="http://schemas.microsoft.com/office/drawing/2014/main" val="3727180513"/>
                    </a:ext>
                  </a:extLst>
                </a:gridCol>
                <a:gridCol w="769739">
                  <a:extLst>
                    <a:ext uri="{9D8B030D-6E8A-4147-A177-3AD203B41FA5}">
                      <a16:colId xmlns:a16="http://schemas.microsoft.com/office/drawing/2014/main" val="3409679822"/>
                    </a:ext>
                  </a:extLst>
                </a:gridCol>
              </a:tblGrid>
              <a:tr h="812215">
                <a:tc>
                  <a:txBody>
                    <a:bodyPr/>
                    <a:lstStyle/>
                    <a:p>
                      <a:pPr algn="ctr" fontAlgn="ctr"/>
                      <a:r>
                        <a:rPr lang="en-US" sz="1800" u="none" strike="noStrike">
                          <a:solidFill>
                            <a:schemeClr val="tx1"/>
                          </a:solidFill>
                          <a:effectLst/>
                        </a:rPr>
                        <a:t>Measure ID</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fontAlgn="ctr"/>
                      <a:r>
                        <a:rPr lang="en-US" sz="1800" u="none" strike="noStrike">
                          <a:solidFill>
                            <a:schemeClr val="tx1"/>
                          </a:solidFill>
                          <a:effectLst/>
                        </a:rPr>
                        <a:t>Measure Description</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rtl="0" fontAlgn="ctr"/>
                      <a:r>
                        <a:rPr lang="en-US" sz="1800" u="none" strike="noStrike">
                          <a:solidFill>
                            <a:schemeClr val="tx1"/>
                          </a:solidFill>
                          <a:effectLst/>
                        </a:rPr>
                        <a:t>YTD Rate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rtl="0" fontAlgn="ctr"/>
                      <a:r>
                        <a:rPr lang="en-US" sz="1800" u="none" strike="noStrike">
                          <a:solidFill>
                            <a:schemeClr val="tx1"/>
                          </a:solidFill>
                          <a:effectLst/>
                        </a:rPr>
                        <a:t>Goal</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extLst>
                  <a:ext uri="{0D108BD9-81ED-4DB2-BD59-A6C34878D82A}">
                    <a16:rowId xmlns:a16="http://schemas.microsoft.com/office/drawing/2014/main" val="982811959"/>
                  </a:ext>
                </a:extLst>
              </a:tr>
              <a:tr h="557892">
                <a:tc>
                  <a:txBody>
                    <a:bodyPr/>
                    <a:lstStyle/>
                    <a:p>
                      <a:pPr algn="l" rtl="0" fontAlgn="ctr"/>
                      <a:r>
                        <a:rPr lang="en-US" sz="1800" u="none" strike="noStrike">
                          <a:solidFill>
                            <a:schemeClr val="tx1"/>
                          </a:solidFill>
                          <a:effectLst/>
                        </a:rPr>
                        <a:t>APME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chemeClr val="tx1"/>
                          </a:solidFill>
                          <a:effectLst/>
                        </a:rPr>
                        <a:t>APM </a:t>
                      </a:r>
                      <a:r>
                        <a:rPr lang="en-US" sz="1800" b="1" u="sng" strike="noStrike">
                          <a:solidFill>
                            <a:schemeClr val="tx1"/>
                          </a:solidFill>
                          <a:effectLst/>
                        </a:rPr>
                        <a:t>Blood Glucose and Cholesterol Testing</a:t>
                      </a:r>
                      <a:r>
                        <a:rPr lang="en-US" sz="1800" u="none" strike="noStrike">
                          <a:solidFill>
                            <a:schemeClr val="tx1"/>
                          </a:solidFill>
                          <a:effectLst/>
                        </a:rPr>
                        <a:t> - Metabolic Monitoring for Children and Adolescents on Antipsychotics (Total)</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27.90%</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36.61%</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82515555"/>
                  </a:ext>
                </a:extLst>
              </a:tr>
              <a:tr h="392103">
                <a:tc>
                  <a:txBody>
                    <a:bodyPr/>
                    <a:lstStyle/>
                    <a:p>
                      <a:pPr algn="l" rtl="0" fontAlgn="ctr"/>
                      <a:r>
                        <a:rPr lang="en-US" sz="1800" u="none" strike="noStrike">
                          <a:solidFill>
                            <a:schemeClr val="tx1"/>
                          </a:solidFill>
                          <a:effectLst/>
                        </a:rPr>
                        <a:t>APME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chemeClr val="tx1"/>
                          </a:solidFill>
                          <a:effectLst/>
                        </a:rPr>
                        <a:t>APM </a:t>
                      </a:r>
                      <a:r>
                        <a:rPr lang="en-US" sz="1800" b="1" u="sng" strike="noStrike">
                          <a:solidFill>
                            <a:schemeClr val="tx1"/>
                          </a:solidFill>
                          <a:effectLst/>
                        </a:rPr>
                        <a:t>Blood Glucose Testing</a:t>
                      </a:r>
                      <a:r>
                        <a:rPr lang="en-US" sz="1800" u="none" strike="noStrike">
                          <a:solidFill>
                            <a:schemeClr val="tx1"/>
                          </a:solidFill>
                          <a:effectLst/>
                        </a:rPr>
                        <a:t> - Metabolic Monitoring for Children and Adolescents on Antipsychotics (Total)</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43.35%</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57.02%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11346098"/>
                  </a:ext>
                </a:extLst>
              </a:tr>
              <a:tr h="392103">
                <a:tc>
                  <a:txBody>
                    <a:bodyPr/>
                    <a:lstStyle/>
                    <a:p>
                      <a:pPr algn="l" rtl="0" fontAlgn="ctr"/>
                      <a:r>
                        <a:rPr lang="en-US" sz="1800" u="none" strike="noStrike">
                          <a:solidFill>
                            <a:schemeClr val="tx1"/>
                          </a:solidFill>
                          <a:effectLst/>
                        </a:rPr>
                        <a:t>APME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chemeClr val="tx1"/>
                          </a:solidFill>
                          <a:effectLst/>
                        </a:rPr>
                        <a:t>APM </a:t>
                      </a:r>
                      <a:r>
                        <a:rPr lang="en-US" sz="1800" b="1" u="sng" strike="noStrike">
                          <a:solidFill>
                            <a:schemeClr val="tx1"/>
                          </a:solidFill>
                          <a:effectLst/>
                        </a:rPr>
                        <a:t>Cholesterol Testing</a:t>
                      </a:r>
                      <a:r>
                        <a:rPr lang="en-US" sz="1800" u="none" strike="noStrike">
                          <a:solidFill>
                            <a:schemeClr val="tx1"/>
                          </a:solidFill>
                          <a:effectLst/>
                        </a:rPr>
                        <a:t> - Metabolic Monitoring for Children and Adolescents on Antipsychotics (Total)</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29.18%</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37.80%</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20268693"/>
                  </a:ext>
                </a:extLst>
              </a:tr>
              <a:tr h="392103">
                <a:tc>
                  <a:txBody>
                    <a:bodyPr/>
                    <a:lstStyle/>
                    <a:p>
                      <a:pPr algn="l" fontAlgn="ctr"/>
                      <a:r>
                        <a:rPr lang="en-US" sz="1800" u="none" strike="noStrike">
                          <a:solidFill>
                            <a:schemeClr val="tx1"/>
                          </a:solidFill>
                          <a:effectLst/>
                        </a:rPr>
                        <a:t>SMC Default</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chemeClr val="tx1"/>
                          </a:solidFill>
                          <a:effectLst/>
                        </a:rPr>
                        <a:t>Cardiovascular Monitoring for People with Cardiovascular Disease and Schizophrenia </a:t>
                      </a:r>
                      <a:r>
                        <a:rPr lang="en-US" sz="1800" b="1" u="none" strike="noStrike">
                          <a:solidFill>
                            <a:schemeClr val="tx1"/>
                          </a:solidFill>
                          <a:effectLst/>
                        </a:rPr>
                        <a:t>(LDL-C)</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60.00%</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79.55%</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41198680"/>
                  </a:ext>
                </a:extLst>
              </a:tr>
              <a:tr h="392103">
                <a:tc>
                  <a:txBody>
                    <a:bodyPr/>
                    <a:lstStyle/>
                    <a:p>
                      <a:pPr algn="l" fontAlgn="ctr"/>
                      <a:r>
                        <a:rPr lang="en-US" sz="1800" u="none" strike="noStrike">
                          <a:solidFill>
                            <a:schemeClr val="tx1"/>
                          </a:solidFill>
                          <a:effectLst/>
                        </a:rPr>
                        <a:t>SMD Default</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chemeClr val="tx1"/>
                          </a:solidFill>
                          <a:effectLst/>
                        </a:rPr>
                        <a:t>Diabetes Monitoring for People with Diabetes and Schizophrenia</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73.33%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fontAlgn="ctr"/>
                      <a:r>
                        <a:rPr lang="en-US" sz="1800" u="none" strike="noStrike">
                          <a:solidFill>
                            <a:schemeClr val="tx1"/>
                          </a:solidFill>
                          <a:effectLst/>
                        </a:rPr>
                        <a:t>71.27%</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31486768"/>
                  </a:ext>
                </a:extLst>
              </a:tr>
              <a:tr h="392103">
                <a:tc>
                  <a:txBody>
                    <a:bodyPr/>
                    <a:lstStyle/>
                    <a:p>
                      <a:pPr algn="l" fontAlgn="ctr"/>
                      <a:r>
                        <a:rPr lang="en-US" sz="1800" u="none" strike="noStrike">
                          <a:solidFill>
                            <a:schemeClr val="tx1"/>
                          </a:solidFill>
                          <a:effectLst/>
                        </a:rPr>
                        <a:t>SSD Default</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
                      <a:r>
                        <a:rPr lang="en-US" sz="1800" u="none" strike="noStrike">
                          <a:solidFill>
                            <a:schemeClr val="tx1"/>
                          </a:solidFill>
                          <a:effectLst/>
                        </a:rPr>
                        <a:t>Diabetes Screening for People With Schizophrenia or Bipolar Disorder Who Are Using Antipsychotic Medications</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83.10%</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fontAlgn="ctr"/>
                      <a:r>
                        <a:rPr lang="en-US" sz="1800" u="none" strike="noStrike">
                          <a:solidFill>
                            <a:schemeClr val="tx1"/>
                          </a:solidFill>
                          <a:effectLst/>
                        </a:rPr>
                        <a:t>81.42%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79582634"/>
                  </a:ext>
                </a:extLst>
              </a:tr>
            </a:tbl>
          </a:graphicData>
        </a:graphic>
      </p:graphicFrame>
    </p:spTree>
    <p:extLst>
      <p:ext uri="{BB962C8B-B14F-4D97-AF65-F5344CB8AC3E}">
        <p14:creationId xmlns:p14="http://schemas.microsoft.com/office/powerpoint/2010/main" val="2641697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11BB-1E46-B42A-7A0C-615653CEB460}"/>
              </a:ext>
            </a:extLst>
          </p:cNvPr>
          <p:cNvSpPr>
            <a:spLocks noGrp="1"/>
          </p:cNvSpPr>
          <p:nvPr>
            <p:ph type="title"/>
          </p:nvPr>
        </p:nvSpPr>
        <p:spPr>
          <a:xfrm>
            <a:off x="320615" y="940219"/>
            <a:ext cx="10515600" cy="767671"/>
          </a:xfrm>
        </p:spPr>
        <p:txBody>
          <a:bodyPr/>
          <a:lstStyle/>
          <a:p>
            <a:r>
              <a:rPr lang="en-US">
                <a:latin typeface="Corbel"/>
              </a:rPr>
              <a:t>HEDIS: Mental Illness</a:t>
            </a:r>
          </a:p>
        </p:txBody>
      </p:sp>
      <p:pic>
        <p:nvPicPr>
          <p:cNvPr id="7" name="Picture 6">
            <a:extLst>
              <a:ext uri="{FF2B5EF4-FFF2-40B4-BE49-F238E27FC236}">
                <a16:creationId xmlns:a16="http://schemas.microsoft.com/office/drawing/2014/main" id="{68F3909C-7059-5674-9836-794E9D0736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graphicFrame>
        <p:nvGraphicFramePr>
          <p:cNvPr id="12" name="Content Placeholder 11">
            <a:extLst>
              <a:ext uri="{FF2B5EF4-FFF2-40B4-BE49-F238E27FC236}">
                <a16:creationId xmlns:a16="http://schemas.microsoft.com/office/drawing/2014/main" id="{F9F01347-E4BA-ED70-6AF1-6A52C0ED02A1}"/>
              </a:ext>
            </a:extLst>
          </p:cNvPr>
          <p:cNvGraphicFramePr>
            <a:graphicFrameLocks noGrp="1"/>
          </p:cNvGraphicFramePr>
          <p:nvPr>
            <p:ph idx="1"/>
            <p:extLst>
              <p:ext uri="{D42A27DB-BD31-4B8C-83A1-F6EECF244321}">
                <p14:modId xmlns:p14="http://schemas.microsoft.com/office/powerpoint/2010/main" val="837868051"/>
              </p:ext>
            </p:extLst>
          </p:nvPr>
        </p:nvGraphicFramePr>
        <p:xfrm>
          <a:off x="840818" y="1907054"/>
          <a:ext cx="10805538" cy="2546416"/>
        </p:xfrm>
        <a:graphic>
          <a:graphicData uri="http://schemas.openxmlformats.org/drawingml/2006/table">
            <a:tbl>
              <a:tblPr bandRow="1">
                <a:tableStyleId>{BC89EF96-8CEA-46FF-86C4-4CE0E7609802}</a:tableStyleId>
              </a:tblPr>
              <a:tblGrid>
                <a:gridCol w="1721837">
                  <a:extLst>
                    <a:ext uri="{9D8B030D-6E8A-4147-A177-3AD203B41FA5}">
                      <a16:colId xmlns:a16="http://schemas.microsoft.com/office/drawing/2014/main" val="4142477516"/>
                    </a:ext>
                  </a:extLst>
                </a:gridCol>
                <a:gridCol w="7375071">
                  <a:extLst>
                    <a:ext uri="{9D8B030D-6E8A-4147-A177-3AD203B41FA5}">
                      <a16:colId xmlns:a16="http://schemas.microsoft.com/office/drawing/2014/main" val="3474120863"/>
                    </a:ext>
                  </a:extLst>
                </a:gridCol>
                <a:gridCol w="938891">
                  <a:extLst>
                    <a:ext uri="{9D8B030D-6E8A-4147-A177-3AD203B41FA5}">
                      <a16:colId xmlns:a16="http://schemas.microsoft.com/office/drawing/2014/main" val="3727180513"/>
                    </a:ext>
                  </a:extLst>
                </a:gridCol>
                <a:gridCol w="769739">
                  <a:extLst>
                    <a:ext uri="{9D8B030D-6E8A-4147-A177-3AD203B41FA5}">
                      <a16:colId xmlns:a16="http://schemas.microsoft.com/office/drawing/2014/main" val="3409679822"/>
                    </a:ext>
                  </a:extLst>
                </a:gridCol>
              </a:tblGrid>
              <a:tr h="812215">
                <a:tc>
                  <a:txBody>
                    <a:bodyPr/>
                    <a:lstStyle/>
                    <a:p>
                      <a:pPr algn="ctr" fontAlgn="ctr"/>
                      <a:r>
                        <a:rPr lang="en-US" sz="1800" u="none" strike="noStrike">
                          <a:solidFill>
                            <a:schemeClr val="tx1"/>
                          </a:solidFill>
                          <a:effectLst/>
                        </a:rPr>
                        <a:t>Measure ID</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fontAlgn="ctr"/>
                      <a:r>
                        <a:rPr lang="en-US" sz="1800" u="none" strike="noStrike">
                          <a:solidFill>
                            <a:schemeClr val="tx1"/>
                          </a:solidFill>
                          <a:effectLst/>
                        </a:rPr>
                        <a:t>Measure Description</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rtl="0" fontAlgn="ctr"/>
                      <a:r>
                        <a:rPr lang="en-US" sz="1800" u="none" strike="noStrike">
                          <a:solidFill>
                            <a:schemeClr val="tx1"/>
                          </a:solidFill>
                          <a:effectLst/>
                        </a:rPr>
                        <a:t>YTD Rate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rtl="0" fontAlgn="ctr"/>
                      <a:r>
                        <a:rPr lang="en-US" sz="1800" u="none" strike="noStrike">
                          <a:solidFill>
                            <a:schemeClr val="tx1"/>
                          </a:solidFill>
                          <a:effectLst/>
                        </a:rPr>
                        <a:t>Goal</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extLst>
                  <a:ext uri="{0D108BD9-81ED-4DB2-BD59-A6C34878D82A}">
                    <a16:rowId xmlns:a16="http://schemas.microsoft.com/office/drawing/2014/main" val="982811959"/>
                  </a:ext>
                </a:extLst>
              </a:tr>
              <a:tr h="557892">
                <a:tc>
                  <a:txBody>
                    <a:bodyPr/>
                    <a:lstStyle/>
                    <a:p>
                      <a:pPr algn="l" rtl="0" fontAlgn="ctr"/>
                      <a:r>
                        <a:rPr lang="en-US" sz="1800" u="none" strike="noStrike">
                          <a:solidFill>
                            <a:schemeClr val="tx1"/>
                          </a:solidFill>
                          <a:effectLst/>
                        </a:rPr>
                        <a:t>FUH 30 day</a:t>
                      </a:r>
                      <a:endParaRPr lang="en-US"/>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US" sz="1800" u="none" strike="noStrike">
                          <a:solidFill>
                            <a:schemeClr val="tx1"/>
                          </a:solidFill>
                          <a:effectLst/>
                        </a:rPr>
                        <a:t>Follow up after hospitalization for Mental Illness 30 days</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61.60%</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fontAlgn="ctr"/>
                      <a:r>
                        <a:rPr lang="en-US" sz="1800" u="none" strike="noStrike">
                          <a:solidFill>
                            <a:schemeClr val="tx1"/>
                          </a:solidFill>
                          <a:effectLst/>
                        </a:rPr>
                        <a:t>59.85%</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82515555"/>
                  </a:ext>
                </a:extLst>
              </a:tr>
              <a:tr h="392103">
                <a:tc>
                  <a:txBody>
                    <a:bodyPr/>
                    <a:lstStyle/>
                    <a:p>
                      <a:pPr lvl="0" algn="l" rtl="0">
                        <a:buNone/>
                      </a:pPr>
                      <a:r>
                        <a:rPr lang="en-US" sz="1800" u="none" strike="noStrike">
                          <a:solidFill>
                            <a:schemeClr val="tx1"/>
                          </a:solidFill>
                          <a:effectLst/>
                        </a:rPr>
                        <a:t>FUH 7 day</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US" sz="1800" u="none" strike="noStrike">
                          <a:solidFill>
                            <a:schemeClr val="tx1"/>
                          </a:solidFill>
                          <a:effectLst/>
                        </a:rPr>
                        <a:t>Follow up after hospitalization for Mental Illness 7 days</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42.71%</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fontAlgn="ctr"/>
                      <a:r>
                        <a:rPr lang="en-US" sz="1800" u="none" strike="noStrike">
                          <a:solidFill>
                            <a:schemeClr val="tx1"/>
                          </a:solidFill>
                          <a:effectLst/>
                        </a:rPr>
                        <a:t>36.94%</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11346098"/>
                  </a:ext>
                </a:extLst>
              </a:tr>
              <a:tr h="392103">
                <a:tc>
                  <a:txBody>
                    <a:bodyPr/>
                    <a:lstStyle/>
                    <a:p>
                      <a:pPr lvl="0" algn="l" rtl="0">
                        <a:buNone/>
                      </a:pPr>
                      <a:r>
                        <a:rPr lang="en-US" sz="1800" u="none" strike="noStrike">
                          <a:solidFill>
                            <a:schemeClr val="tx1"/>
                          </a:solidFill>
                          <a:effectLst/>
                        </a:rPr>
                        <a:t>FUM 30 day</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US" sz="1800" b="0" i="0" u="none" strike="noStrike" noProof="0">
                          <a:solidFill>
                            <a:schemeClr val="tx1"/>
                          </a:solidFill>
                          <a:effectLst/>
                          <a:latin typeface="Calibri"/>
                        </a:rPr>
                        <a:t>Follow up after Emergency Department for Mental Illness 30 days</a:t>
                      </a:r>
                      <a:endParaRPr lang="en-US"/>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48.00%</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53.82%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20268693"/>
                  </a:ext>
                </a:extLst>
              </a:tr>
              <a:tr h="392103">
                <a:tc>
                  <a:txBody>
                    <a:bodyPr/>
                    <a:lstStyle/>
                    <a:p>
                      <a:pPr lvl="0" algn="l" rtl="0">
                        <a:buNone/>
                      </a:pPr>
                      <a:r>
                        <a:rPr lang="en-US" sz="1800" u="none" strike="noStrike">
                          <a:solidFill>
                            <a:schemeClr val="tx1"/>
                          </a:solidFill>
                          <a:effectLst/>
                        </a:rPr>
                        <a:t>FUM 7 day</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US" sz="1800" b="0" i="0" u="none" strike="noStrike" noProof="0">
                          <a:solidFill>
                            <a:schemeClr val="tx1"/>
                          </a:solidFill>
                          <a:effectLst/>
                          <a:latin typeface="Calibri"/>
                        </a:rPr>
                        <a:t>Follow up after Emergency Department for Mental Illness 7 days</a:t>
                      </a:r>
                      <a:endParaRPr lang="en-US"/>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44.33%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fontAlgn="ctr"/>
                      <a:r>
                        <a:rPr lang="en-US" sz="1800" u="none" strike="noStrike">
                          <a:solidFill>
                            <a:schemeClr val="tx1"/>
                          </a:solidFill>
                          <a:effectLst/>
                        </a:rPr>
                        <a:t>38.62%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41198680"/>
                  </a:ext>
                </a:extLst>
              </a:tr>
            </a:tbl>
          </a:graphicData>
        </a:graphic>
      </p:graphicFrame>
    </p:spTree>
    <p:extLst>
      <p:ext uri="{BB962C8B-B14F-4D97-AF65-F5344CB8AC3E}">
        <p14:creationId xmlns:p14="http://schemas.microsoft.com/office/powerpoint/2010/main" val="271338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11BB-1E46-B42A-7A0C-615653CEB460}"/>
              </a:ext>
            </a:extLst>
          </p:cNvPr>
          <p:cNvSpPr>
            <a:spLocks noGrp="1"/>
          </p:cNvSpPr>
          <p:nvPr>
            <p:ph type="title"/>
          </p:nvPr>
        </p:nvSpPr>
        <p:spPr>
          <a:xfrm>
            <a:off x="320615" y="710182"/>
            <a:ext cx="10515600" cy="767671"/>
          </a:xfrm>
        </p:spPr>
        <p:txBody>
          <a:bodyPr/>
          <a:lstStyle/>
          <a:p>
            <a:r>
              <a:rPr lang="en-US">
                <a:latin typeface="Corbel"/>
              </a:rPr>
              <a:t>HEDIS: Substance Use</a:t>
            </a:r>
          </a:p>
        </p:txBody>
      </p:sp>
      <p:pic>
        <p:nvPicPr>
          <p:cNvPr id="7" name="Picture 6">
            <a:extLst>
              <a:ext uri="{FF2B5EF4-FFF2-40B4-BE49-F238E27FC236}">
                <a16:creationId xmlns:a16="http://schemas.microsoft.com/office/drawing/2014/main" id="{68F3909C-7059-5674-9836-794E9D0736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graphicFrame>
        <p:nvGraphicFramePr>
          <p:cNvPr id="12" name="Content Placeholder 11">
            <a:extLst>
              <a:ext uri="{FF2B5EF4-FFF2-40B4-BE49-F238E27FC236}">
                <a16:creationId xmlns:a16="http://schemas.microsoft.com/office/drawing/2014/main" id="{F9F01347-E4BA-ED70-6AF1-6A52C0ED02A1}"/>
              </a:ext>
            </a:extLst>
          </p:cNvPr>
          <p:cNvGraphicFramePr>
            <a:graphicFrameLocks noGrp="1"/>
          </p:cNvGraphicFramePr>
          <p:nvPr>
            <p:ph idx="1"/>
            <p:extLst>
              <p:ext uri="{D42A27DB-BD31-4B8C-83A1-F6EECF244321}">
                <p14:modId xmlns:p14="http://schemas.microsoft.com/office/powerpoint/2010/main" val="801466875"/>
              </p:ext>
            </p:extLst>
          </p:nvPr>
        </p:nvGraphicFramePr>
        <p:xfrm>
          <a:off x="840818" y="1720148"/>
          <a:ext cx="10805538" cy="3167335"/>
        </p:xfrm>
        <a:graphic>
          <a:graphicData uri="http://schemas.openxmlformats.org/drawingml/2006/table">
            <a:tbl>
              <a:tblPr bandRow="1">
                <a:tableStyleId>{BC89EF96-8CEA-46FF-86C4-4CE0E7609802}</a:tableStyleId>
              </a:tblPr>
              <a:tblGrid>
                <a:gridCol w="1721837">
                  <a:extLst>
                    <a:ext uri="{9D8B030D-6E8A-4147-A177-3AD203B41FA5}">
                      <a16:colId xmlns:a16="http://schemas.microsoft.com/office/drawing/2014/main" val="4142477516"/>
                    </a:ext>
                  </a:extLst>
                </a:gridCol>
                <a:gridCol w="7375071">
                  <a:extLst>
                    <a:ext uri="{9D8B030D-6E8A-4147-A177-3AD203B41FA5}">
                      <a16:colId xmlns:a16="http://schemas.microsoft.com/office/drawing/2014/main" val="3474120863"/>
                    </a:ext>
                  </a:extLst>
                </a:gridCol>
                <a:gridCol w="938891">
                  <a:extLst>
                    <a:ext uri="{9D8B030D-6E8A-4147-A177-3AD203B41FA5}">
                      <a16:colId xmlns:a16="http://schemas.microsoft.com/office/drawing/2014/main" val="3727180513"/>
                    </a:ext>
                  </a:extLst>
                </a:gridCol>
                <a:gridCol w="769739">
                  <a:extLst>
                    <a:ext uri="{9D8B030D-6E8A-4147-A177-3AD203B41FA5}">
                      <a16:colId xmlns:a16="http://schemas.microsoft.com/office/drawing/2014/main" val="3409679822"/>
                    </a:ext>
                  </a:extLst>
                </a:gridCol>
              </a:tblGrid>
              <a:tr h="812215">
                <a:tc>
                  <a:txBody>
                    <a:bodyPr/>
                    <a:lstStyle/>
                    <a:p>
                      <a:pPr algn="ctr" fontAlgn="ctr"/>
                      <a:r>
                        <a:rPr lang="en-US" sz="1800" u="none" strike="noStrike">
                          <a:solidFill>
                            <a:schemeClr val="tx1"/>
                          </a:solidFill>
                          <a:effectLst/>
                        </a:rPr>
                        <a:t>Measure ID</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fontAlgn="ctr"/>
                      <a:r>
                        <a:rPr lang="en-US" sz="1800" u="none" strike="noStrike">
                          <a:solidFill>
                            <a:schemeClr val="tx1"/>
                          </a:solidFill>
                          <a:effectLst/>
                        </a:rPr>
                        <a:t>Measure Description</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rtl="0" fontAlgn="ctr"/>
                      <a:r>
                        <a:rPr lang="en-US" sz="1800" u="none" strike="noStrike">
                          <a:solidFill>
                            <a:schemeClr val="tx1"/>
                          </a:solidFill>
                          <a:effectLst/>
                        </a:rPr>
                        <a:t>YTD Rate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tc>
                  <a:txBody>
                    <a:bodyPr/>
                    <a:lstStyle/>
                    <a:p>
                      <a:pPr algn="ctr" rtl="0" fontAlgn="ctr"/>
                      <a:r>
                        <a:rPr lang="en-US" sz="1800" u="none" strike="noStrike">
                          <a:solidFill>
                            <a:schemeClr val="tx1"/>
                          </a:solidFill>
                          <a:effectLst/>
                        </a:rPr>
                        <a:t>Goal</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2">
                        <a:lumMod val="40000"/>
                        <a:lumOff val="60000"/>
                      </a:schemeClr>
                    </a:solidFill>
                  </a:tcPr>
                </a:tc>
                <a:extLst>
                  <a:ext uri="{0D108BD9-81ED-4DB2-BD59-A6C34878D82A}">
                    <a16:rowId xmlns:a16="http://schemas.microsoft.com/office/drawing/2014/main" val="982811959"/>
                  </a:ext>
                </a:extLst>
              </a:tr>
              <a:tr h="394607">
                <a:tc>
                  <a:txBody>
                    <a:bodyPr/>
                    <a:lstStyle/>
                    <a:p>
                      <a:pPr algn="l" rtl="0" fontAlgn="ctr"/>
                      <a:r>
                        <a:rPr lang="en-US" sz="1800" u="none" strike="noStrike">
                          <a:solidFill>
                            <a:schemeClr val="tx1"/>
                          </a:solidFill>
                          <a:effectLst/>
                        </a:rPr>
                        <a:t>FUA 30 day</a:t>
                      </a:r>
                      <a:endParaRPr lang="en-US"/>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US" sz="1800" b="0" i="0" u="none" strike="noStrike" noProof="0">
                          <a:solidFill>
                            <a:schemeClr val="tx1"/>
                          </a:solidFill>
                          <a:effectLst/>
                          <a:latin typeface="Calibri"/>
                        </a:rPr>
                        <a:t>Follow up after Emergency Department for Substance Use  Disorder30 days</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34.83%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36.18%</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82515555"/>
                  </a:ext>
                </a:extLst>
              </a:tr>
              <a:tr h="392103">
                <a:tc>
                  <a:txBody>
                    <a:bodyPr/>
                    <a:lstStyle/>
                    <a:p>
                      <a:pPr lvl="0" algn="l" rtl="0">
                        <a:buNone/>
                      </a:pPr>
                      <a:r>
                        <a:rPr lang="en-US" sz="1800" u="none" strike="noStrike">
                          <a:solidFill>
                            <a:schemeClr val="tx1"/>
                          </a:solidFill>
                          <a:effectLst/>
                        </a:rPr>
                        <a:t>FUA 7 day</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US" sz="1800" b="0" i="0" u="none" strike="noStrike" noProof="0">
                          <a:solidFill>
                            <a:schemeClr val="tx1"/>
                          </a:solidFill>
                          <a:effectLst/>
                          <a:latin typeface="Calibri"/>
                        </a:rPr>
                        <a:t>Follow up after Emergency Department for Substance Use 7 days</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24.16%</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tc>
                  <a:txBody>
                    <a:bodyPr/>
                    <a:lstStyle/>
                    <a:p>
                      <a:pPr algn="ctr" fontAlgn="ctr"/>
                      <a:r>
                        <a:rPr lang="en-US" sz="1800" u="none" strike="noStrike">
                          <a:solidFill>
                            <a:schemeClr val="tx1"/>
                          </a:solidFill>
                          <a:effectLst/>
                        </a:rPr>
                        <a:t>24.00%</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11346098"/>
                  </a:ext>
                </a:extLst>
              </a:tr>
              <a:tr h="392103">
                <a:tc>
                  <a:txBody>
                    <a:bodyPr/>
                    <a:lstStyle/>
                    <a:p>
                      <a:pPr lvl="0" algn="l" rtl="0">
                        <a:buNone/>
                      </a:pPr>
                      <a:r>
                        <a:rPr lang="en-US" sz="1800" u="none" strike="noStrike">
                          <a:solidFill>
                            <a:schemeClr val="tx1"/>
                          </a:solidFill>
                          <a:effectLst/>
                        </a:rPr>
                        <a:t>IET Engagement</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US" sz="1800" b="0" i="0" u="none" strike="noStrike" noProof="0">
                          <a:solidFill>
                            <a:schemeClr val="tx1"/>
                          </a:solidFill>
                          <a:effectLst/>
                          <a:latin typeface="Calibri"/>
                        </a:rPr>
                        <a:t>Engagement of Alcohol/Other Drug Use Tx</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5.76%</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1800" u="none" strike="noStrike">
                          <a:solidFill>
                            <a:schemeClr val="tx1"/>
                          </a:solidFill>
                          <a:effectLst/>
                        </a:rPr>
                        <a:t>14.39%</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20268693"/>
                  </a:ext>
                </a:extLst>
              </a:tr>
              <a:tr h="392103">
                <a:tc>
                  <a:txBody>
                    <a:bodyPr/>
                    <a:lstStyle/>
                    <a:p>
                      <a:pPr lvl="0" algn="l" rtl="0">
                        <a:buNone/>
                      </a:pPr>
                      <a:r>
                        <a:rPr lang="en-US" sz="1800" u="none" strike="noStrike">
                          <a:solidFill>
                            <a:schemeClr val="tx1"/>
                          </a:solidFill>
                          <a:effectLst/>
                        </a:rPr>
                        <a:t>IET Initiation</a:t>
                      </a:r>
                    </a:p>
                  </a:txBody>
                  <a:tcPr marL="9525" marR="9525" marT="9525"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l">
                        <a:buNone/>
                      </a:pPr>
                      <a:r>
                        <a:rPr lang="en-US" sz="1800" b="0" i="0" u="none" strike="noStrike" noProof="0">
                          <a:solidFill>
                            <a:schemeClr val="tx1"/>
                          </a:solidFill>
                          <a:effectLst/>
                          <a:latin typeface="Calibri"/>
                        </a:rPr>
                        <a:t>Initiation of Alcohol/Other Drug Use Tx</a:t>
                      </a:r>
                      <a:endParaRPr lang="en-US"/>
                    </a:p>
                  </a:txBody>
                  <a:tcPr marL="9525" marR="9525" marT="9525" marB="0"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solidFill>
                            <a:schemeClr val="tx1"/>
                          </a:solidFill>
                          <a:effectLst/>
                        </a:rPr>
                        <a:t>35.83%</a:t>
                      </a:r>
                    </a:p>
                  </a:txBody>
                  <a:tcPr marL="9525" marR="9525" marT="9525"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u="none" strike="noStrike">
                          <a:solidFill>
                            <a:schemeClr val="tx1"/>
                          </a:solidFill>
                          <a:effectLst/>
                        </a:rPr>
                        <a:t>44.51%</a:t>
                      </a:r>
                    </a:p>
                  </a:txBody>
                  <a:tcPr marL="9525" marR="9525" marT="9525"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1198680"/>
                  </a:ext>
                </a:extLst>
              </a:tr>
              <a:tr h="392102">
                <a:tc>
                  <a:txBody>
                    <a:bodyPr/>
                    <a:lstStyle/>
                    <a:p>
                      <a:pPr lvl="0" algn="l">
                        <a:buNone/>
                      </a:pPr>
                      <a:r>
                        <a:rPr lang="en-US" sz="1800" u="none" strike="noStrike">
                          <a:solidFill>
                            <a:schemeClr val="tx1"/>
                          </a:solidFill>
                          <a:effectLst/>
                        </a:rPr>
                        <a:t>FUI 30 day</a:t>
                      </a:r>
                    </a:p>
                  </a:txBody>
                  <a:tcPr marL="9524" marR="9524" marT="9524"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l">
                        <a:buNone/>
                      </a:pPr>
                      <a:r>
                        <a:rPr lang="en-US" sz="1800" b="0" i="0" u="none" strike="noStrike" noProof="0">
                          <a:solidFill>
                            <a:schemeClr val="tx1"/>
                          </a:solidFill>
                          <a:effectLst/>
                          <a:latin typeface="Calibri"/>
                        </a:rPr>
                        <a:t>Follow up after High Intensity Care for Substance Use Disorder 30 days</a:t>
                      </a:r>
                      <a:endParaRPr lang="en-US"/>
                    </a:p>
                  </a:txBody>
                  <a:tcPr marL="9524" marR="9524" marT="9524" marB="0"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r>
                        <a:rPr lang="en-US" sz="1800" u="none" strike="noStrike">
                          <a:solidFill>
                            <a:schemeClr val="tx1"/>
                          </a:solidFill>
                          <a:effectLst/>
                        </a:rPr>
                        <a:t>20.75%</a:t>
                      </a:r>
                    </a:p>
                  </a:txBody>
                  <a:tcPr marL="9524" marR="9524" marT="9524"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800" u="none" strike="noStrike">
                          <a:solidFill>
                            <a:schemeClr val="tx1"/>
                          </a:solidFill>
                          <a:effectLst/>
                        </a:rPr>
                        <a:t>53.28%</a:t>
                      </a:r>
                    </a:p>
                  </a:txBody>
                  <a:tcPr marL="9524" marR="9524" marT="9524"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53614"/>
                  </a:ext>
                </a:extLst>
              </a:tr>
              <a:tr h="392102">
                <a:tc>
                  <a:txBody>
                    <a:bodyPr/>
                    <a:lstStyle/>
                    <a:p>
                      <a:pPr lvl="0" algn="l">
                        <a:buNone/>
                      </a:pPr>
                      <a:r>
                        <a:rPr lang="en-US" sz="1800" u="none" strike="noStrike">
                          <a:solidFill>
                            <a:schemeClr val="tx1"/>
                          </a:solidFill>
                          <a:effectLst/>
                        </a:rPr>
                        <a:t>FUI 7 day</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buNone/>
                      </a:pPr>
                      <a:r>
                        <a:rPr lang="en-US" sz="1800" b="0" i="0" u="none" strike="noStrike" noProof="0">
                          <a:solidFill>
                            <a:schemeClr val="tx1"/>
                          </a:solidFill>
                          <a:effectLst/>
                          <a:latin typeface="Calibri"/>
                        </a:rPr>
                        <a:t>Follow up after High Intensity Care for Substance Use Disorder 7days</a:t>
                      </a:r>
                      <a:endParaRPr lang="en-US"/>
                    </a:p>
                  </a:txBody>
                  <a:tcPr marL="9524" marR="9524" marT="9524"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800" u="none" strike="noStrike">
                          <a:solidFill>
                            <a:schemeClr val="tx1"/>
                          </a:solidFill>
                          <a:effectLst/>
                        </a:rPr>
                        <a:t>3.77%</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r>
                        <a:rPr lang="en-US" sz="1800" u="none" strike="noStrike">
                          <a:solidFill>
                            <a:schemeClr val="tx1"/>
                          </a:solidFill>
                          <a:effectLst/>
                        </a:rPr>
                        <a:t>32.34%</a:t>
                      </a:r>
                    </a:p>
                  </a:txBody>
                  <a:tcPr marL="9524" marR="9524" marT="9524"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10250428"/>
                  </a:ext>
                </a:extLst>
              </a:tr>
            </a:tbl>
          </a:graphicData>
        </a:graphic>
      </p:graphicFrame>
    </p:spTree>
    <p:extLst>
      <p:ext uri="{BB962C8B-B14F-4D97-AF65-F5344CB8AC3E}">
        <p14:creationId xmlns:p14="http://schemas.microsoft.com/office/powerpoint/2010/main" val="2967536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78EA49-22AE-DC3A-7A0F-3BBC611CBE00}"/>
              </a:ext>
            </a:extLst>
          </p:cNvPr>
          <p:cNvSpPr/>
          <p:nvPr/>
        </p:nvSpPr>
        <p:spPr>
          <a:xfrm>
            <a:off x="765622" y="881807"/>
            <a:ext cx="10393680" cy="4053840"/>
          </a:xfrm>
          <a:prstGeom prst="roundRect">
            <a:avLst/>
          </a:prstGeom>
          <a:solidFill>
            <a:schemeClr val="accent5">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ea typeface="Calibri"/>
                <a:cs typeface="Calibri"/>
              </a:rPr>
              <a:t>Members of the LGBTQ community are twice as likely as straight individuals to have a mental health condition.</a:t>
            </a:r>
            <a:endParaRPr lang="en-US" dirty="0"/>
          </a:p>
        </p:txBody>
      </p:sp>
      <p:pic>
        <p:nvPicPr>
          <p:cNvPr id="5" name="Picture 4">
            <a:extLst>
              <a:ext uri="{FF2B5EF4-FFF2-40B4-BE49-F238E27FC236}">
                <a16:creationId xmlns:a16="http://schemas.microsoft.com/office/drawing/2014/main" id="{FC33521D-9D61-704F-58BE-A7A283EE38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52037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5D95-74E3-6D1F-87D8-7C78D9721466}"/>
              </a:ext>
            </a:extLst>
          </p:cNvPr>
          <p:cNvSpPr>
            <a:spLocks noGrp="1"/>
          </p:cNvSpPr>
          <p:nvPr>
            <p:ph type="title"/>
          </p:nvPr>
        </p:nvSpPr>
        <p:spPr>
          <a:xfrm>
            <a:off x="838200" y="2392820"/>
            <a:ext cx="10515600" cy="1325563"/>
          </a:xfrm>
        </p:spPr>
        <p:txBody>
          <a:bodyPr/>
          <a:lstStyle/>
          <a:p>
            <a:pPr algn="ctr"/>
            <a:r>
              <a:rPr lang="en-US">
                <a:latin typeface="Corbel"/>
              </a:rPr>
              <a:t>2024 ABH Annual Evaluation Results</a:t>
            </a:r>
            <a:endParaRPr lang="en-US"/>
          </a:p>
        </p:txBody>
      </p:sp>
      <p:pic>
        <p:nvPicPr>
          <p:cNvPr id="5" name="Picture 4" descr="A blue and black logo&#10;&#10;AI-generated content may be incorrect.">
            <a:extLst>
              <a:ext uri="{FF2B5EF4-FFF2-40B4-BE49-F238E27FC236}">
                <a16:creationId xmlns:a16="http://schemas.microsoft.com/office/drawing/2014/main" id="{DD8A7755-858E-07CD-7011-DC90DCC5FB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2268240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3166-FA5F-6972-842E-EFBE0346D9B0}"/>
              </a:ext>
            </a:extLst>
          </p:cNvPr>
          <p:cNvSpPr>
            <a:spLocks noGrp="1"/>
          </p:cNvSpPr>
          <p:nvPr>
            <p:ph type="title"/>
          </p:nvPr>
        </p:nvSpPr>
        <p:spPr>
          <a:xfrm>
            <a:off x="579408" y="494521"/>
            <a:ext cx="10515600" cy="1325563"/>
          </a:xfrm>
        </p:spPr>
        <p:txBody>
          <a:bodyPr>
            <a:normAutofit/>
          </a:bodyPr>
          <a:lstStyle/>
          <a:p>
            <a:r>
              <a:rPr lang="en-US">
                <a:latin typeface="Corbel"/>
              </a:rPr>
              <a:t>Network Adequacy:</a:t>
            </a:r>
            <a:br>
              <a:rPr lang="en-US">
                <a:latin typeface="Corbel"/>
              </a:rPr>
            </a:br>
            <a:r>
              <a:rPr lang="en-US">
                <a:latin typeface="Corbel"/>
              </a:rPr>
              <a:t>Cultural Needs &amp; Preferences</a:t>
            </a:r>
            <a:endParaRPr lang="en-US"/>
          </a:p>
        </p:txBody>
      </p:sp>
      <p:sp>
        <p:nvSpPr>
          <p:cNvPr id="3" name="Content Placeholder 2">
            <a:extLst>
              <a:ext uri="{FF2B5EF4-FFF2-40B4-BE49-F238E27FC236}">
                <a16:creationId xmlns:a16="http://schemas.microsoft.com/office/drawing/2014/main" id="{BF42298D-C519-3828-F1F6-11FF974D957D}"/>
              </a:ext>
            </a:extLst>
          </p:cNvPr>
          <p:cNvSpPr>
            <a:spLocks noGrp="1"/>
          </p:cNvSpPr>
          <p:nvPr>
            <p:ph idx="1"/>
          </p:nvPr>
        </p:nvSpPr>
        <p:spPr>
          <a:xfrm>
            <a:off x="1672087" y="1825625"/>
            <a:ext cx="10515600" cy="4351338"/>
          </a:xfrm>
        </p:spPr>
        <p:txBody>
          <a:bodyPr vert="horz" lIns="91440" tIns="45720" rIns="91440" bIns="45720" rtlCol="0" anchor="t">
            <a:normAutofit/>
          </a:bodyPr>
          <a:lstStyle/>
          <a:p>
            <a:r>
              <a:rPr lang="en-US"/>
              <a:t>Importance of including language on roster</a:t>
            </a:r>
          </a:p>
          <a:p>
            <a:r>
              <a:rPr lang="en-US">
                <a:latin typeface="Corbel"/>
              </a:rPr>
              <a:t>No network adjustment necessary</a:t>
            </a:r>
            <a:endParaRPr lang="en-US"/>
          </a:p>
          <a:p>
            <a:pPr marL="0" indent="0">
              <a:buNone/>
            </a:pPr>
            <a:endParaRPr lang="en-US"/>
          </a:p>
          <a:p>
            <a:pPr marL="0" indent="0">
              <a:buNone/>
            </a:pPr>
            <a:endParaRPr lang="en-US"/>
          </a:p>
        </p:txBody>
      </p:sp>
      <p:pic>
        <p:nvPicPr>
          <p:cNvPr id="4" name="Picture 3">
            <a:extLst>
              <a:ext uri="{FF2B5EF4-FFF2-40B4-BE49-F238E27FC236}">
                <a16:creationId xmlns:a16="http://schemas.microsoft.com/office/drawing/2014/main" id="{1B58E793-E439-87FA-CE21-6B4B59D98A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graphicFrame>
        <p:nvGraphicFramePr>
          <p:cNvPr id="5" name="Table 4">
            <a:extLst>
              <a:ext uri="{FF2B5EF4-FFF2-40B4-BE49-F238E27FC236}">
                <a16:creationId xmlns:a16="http://schemas.microsoft.com/office/drawing/2014/main" id="{58168187-29B6-F666-DD60-7358FE4E64A2}"/>
              </a:ext>
            </a:extLst>
          </p:cNvPr>
          <p:cNvGraphicFramePr>
            <a:graphicFrameLocks noGrp="1"/>
          </p:cNvGraphicFramePr>
          <p:nvPr>
            <p:extLst>
              <p:ext uri="{D42A27DB-BD31-4B8C-83A1-F6EECF244321}">
                <p14:modId xmlns:p14="http://schemas.microsoft.com/office/powerpoint/2010/main" val="2506597559"/>
              </p:ext>
            </p:extLst>
          </p:nvPr>
        </p:nvGraphicFramePr>
        <p:xfrm>
          <a:off x="3545816" y="3028950"/>
          <a:ext cx="5102725" cy="1945007"/>
        </p:xfrm>
        <a:graphic>
          <a:graphicData uri="http://schemas.openxmlformats.org/drawingml/2006/table">
            <a:tbl>
              <a:tblPr firstRow="1" bandRow="1">
                <a:tableStyleId>{5C22544A-7EE6-4342-B048-85BDC9FD1C3A}</a:tableStyleId>
              </a:tblPr>
              <a:tblGrid>
                <a:gridCol w="3415392">
                  <a:extLst>
                    <a:ext uri="{9D8B030D-6E8A-4147-A177-3AD203B41FA5}">
                      <a16:colId xmlns:a16="http://schemas.microsoft.com/office/drawing/2014/main" val="2634394930"/>
                    </a:ext>
                  </a:extLst>
                </a:gridCol>
                <a:gridCol w="857249">
                  <a:extLst>
                    <a:ext uri="{9D8B030D-6E8A-4147-A177-3AD203B41FA5}">
                      <a16:colId xmlns:a16="http://schemas.microsoft.com/office/drawing/2014/main" val="2543548243"/>
                    </a:ext>
                  </a:extLst>
                </a:gridCol>
                <a:gridCol w="830084">
                  <a:extLst>
                    <a:ext uri="{9D8B030D-6E8A-4147-A177-3AD203B41FA5}">
                      <a16:colId xmlns:a16="http://schemas.microsoft.com/office/drawing/2014/main" val="233648423"/>
                    </a:ext>
                  </a:extLst>
                </a:gridCol>
              </a:tblGrid>
              <a:tr h="438469">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solidFill>
                            <a:schemeClr val="tx1"/>
                          </a:solidFill>
                        </a:rPr>
                        <a:t>2023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000">
                          <a:solidFill>
                            <a:schemeClr val="tx1"/>
                          </a:solidFill>
                        </a:rPr>
                        <a:t>2024</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17230356"/>
                  </a:ext>
                </a:extLst>
              </a:tr>
              <a:tr h="753269">
                <a:tc>
                  <a:txBody>
                    <a:bodyPr/>
                    <a:lstStyle/>
                    <a:p>
                      <a:r>
                        <a:rPr lang="en-US" sz="2000">
                          <a:latin typeface="Aptos"/>
                        </a:rPr>
                        <a:t>Provider Spanish Speaking</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latin typeface="Aptos"/>
                        </a:rPr>
                        <a:t>6%</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latin typeface="Aptos"/>
                        </a:rPr>
                        <a:t>5%</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54674972"/>
                  </a:ext>
                </a:extLst>
              </a:tr>
              <a:tr h="753269">
                <a:tc>
                  <a:txBody>
                    <a:bodyPr/>
                    <a:lstStyle/>
                    <a:p>
                      <a:r>
                        <a:rPr lang="en-US" sz="2000">
                          <a:latin typeface="Aptos"/>
                        </a:rPr>
                        <a:t>Member Spanish Speaking</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000" b="0" i="0" u="none" strike="noStrike" noProof="0">
                          <a:solidFill>
                            <a:srgbClr val="000000"/>
                          </a:solidFill>
                          <a:latin typeface="Aptos"/>
                        </a:rPr>
                        <a:t>3.4%</a:t>
                      </a:r>
                      <a:endParaRPr lang="en-US" sz="2000">
                        <a:latin typeface="Apto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000" b="0" i="0" u="none" strike="noStrike" noProof="0">
                          <a:solidFill>
                            <a:srgbClr val="000000"/>
                          </a:solidFill>
                          <a:latin typeface="Aptos"/>
                        </a:rPr>
                        <a:t>3.8%</a:t>
                      </a:r>
                      <a:endParaRPr lang="en-US" sz="2000">
                        <a:latin typeface="Apto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14030935"/>
                  </a:ext>
                </a:extLst>
              </a:tr>
            </a:tbl>
          </a:graphicData>
        </a:graphic>
      </p:graphicFrame>
    </p:spTree>
    <p:extLst>
      <p:ext uri="{BB962C8B-B14F-4D97-AF65-F5344CB8AC3E}">
        <p14:creationId xmlns:p14="http://schemas.microsoft.com/office/powerpoint/2010/main" val="395138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B482-5684-F20C-CBD7-6890A76AE036}"/>
              </a:ext>
            </a:extLst>
          </p:cNvPr>
          <p:cNvSpPr>
            <a:spLocks noGrp="1"/>
          </p:cNvSpPr>
          <p:nvPr>
            <p:ph type="title"/>
          </p:nvPr>
        </p:nvSpPr>
        <p:spPr>
          <a:xfrm>
            <a:off x="665672" y="810823"/>
            <a:ext cx="10515600" cy="1325563"/>
          </a:xfrm>
        </p:spPr>
        <p:txBody>
          <a:bodyPr/>
          <a:lstStyle/>
          <a:p>
            <a:r>
              <a:rPr lang="en-US">
                <a:latin typeface="Corbel"/>
              </a:rPr>
              <a:t>Network Adequacy:</a:t>
            </a:r>
            <a:br>
              <a:rPr lang="en-US"/>
            </a:br>
            <a:r>
              <a:rPr lang="en-US">
                <a:latin typeface="Corbel"/>
              </a:rPr>
              <a:t>Cultural Needs &amp; Preferences</a:t>
            </a:r>
            <a:endParaRPr lang="en-US" b="0">
              <a:solidFill>
                <a:srgbClr val="000000"/>
              </a:solidFill>
              <a:latin typeface="Corbel"/>
            </a:endParaRPr>
          </a:p>
        </p:txBody>
      </p:sp>
      <p:graphicFrame>
        <p:nvGraphicFramePr>
          <p:cNvPr id="4" name="Content Placeholder 3">
            <a:extLst>
              <a:ext uri="{FF2B5EF4-FFF2-40B4-BE49-F238E27FC236}">
                <a16:creationId xmlns:a16="http://schemas.microsoft.com/office/drawing/2014/main" id="{C0B0913F-4FF4-A567-F9C9-948BFB7077AE}"/>
              </a:ext>
            </a:extLst>
          </p:cNvPr>
          <p:cNvGraphicFramePr>
            <a:graphicFrameLocks noGrp="1"/>
          </p:cNvGraphicFramePr>
          <p:nvPr>
            <p:ph idx="1"/>
            <p:extLst>
              <p:ext uri="{D42A27DB-BD31-4B8C-83A1-F6EECF244321}">
                <p14:modId xmlns:p14="http://schemas.microsoft.com/office/powerpoint/2010/main" val="3771466074"/>
              </p:ext>
            </p:extLst>
          </p:nvPr>
        </p:nvGraphicFramePr>
        <p:xfrm>
          <a:off x="1276903" y="2553077"/>
          <a:ext cx="9643452" cy="2514450"/>
        </p:xfrm>
        <a:graphic>
          <a:graphicData uri="http://schemas.openxmlformats.org/drawingml/2006/table">
            <a:tbl>
              <a:tblPr firstRow="1" bandRow="1">
                <a:tableStyleId>{5C22544A-7EE6-4342-B048-85BDC9FD1C3A}</a:tableStyleId>
              </a:tblPr>
              <a:tblGrid>
                <a:gridCol w="3073829">
                  <a:extLst>
                    <a:ext uri="{9D8B030D-6E8A-4147-A177-3AD203B41FA5}">
                      <a16:colId xmlns:a16="http://schemas.microsoft.com/office/drawing/2014/main" val="4012454717"/>
                    </a:ext>
                  </a:extLst>
                </a:gridCol>
                <a:gridCol w="1614405">
                  <a:extLst>
                    <a:ext uri="{9D8B030D-6E8A-4147-A177-3AD203B41FA5}">
                      <a16:colId xmlns:a16="http://schemas.microsoft.com/office/drawing/2014/main" val="2846360126"/>
                    </a:ext>
                  </a:extLst>
                </a:gridCol>
                <a:gridCol w="1542885">
                  <a:extLst>
                    <a:ext uri="{9D8B030D-6E8A-4147-A177-3AD203B41FA5}">
                      <a16:colId xmlns:a16="http://schemas.microsoft.com/office/drawing/2014/main" val="437472906"/>
                    </a:ext>
                  </a:extLst>
                </a:gridCol>
                <a:gridCol w="558310">
                  <a:extLst>
                    <a:ext uri="{9D8B030D-6E8A-4147-A177-3AD203B41FA5}">
                      <a16:colId xmlns:a16="http://schemas.microsoft.com/office/drawing/2014/main" val="614117533"/>
                    </a:ext>
                  </a:extLst>
                </a:gridCol>
                <a:gridCol w="1459423">
                  <a:extLst>
                    <a:ext uri="{9D8B030D-6E8A-4147-A177-3AD203B41FA5}">
                      <a16:colId xmlns:a16="http://schemas.microsoft.com/office/drawing/2014/main" val="3062220880"/>
                    </a:ext>
                  </a:extLst>
                </a:gridCol>
                <a:gridCol w="1394600">
                  <a:extLst>
                    <a:ext uri="{9D8B030D-6E8A-4147-A177-3AD203B41FA5}">
                      <a16:colId xmlns:a16="http://schemas.microsoft.com/office/drawing/2014/main" val="2162709318"/>
                    </a:ext>
                  </a:extLst>
                </a:gridCol>
              </a:tblGrid>
              <a:tr h="419075">
                <a:tc>
                  <a:txBody>
                    <a:bodyPr/>
                    <a:lstStyle/>
                    <a:p>
                      <a:r>
                        <a:rPr lang="en-US" sz="2000">
                          <a:solidFill>
                            <a:schemeClr val="tx1"/>
                          </a:solidFill>
                          <a:latin typeface="Aptos"/>
                        </a:rPr>
                        <a:t>Ethnic Distribution</a:t>
                      </a:r>
                    </a:p>
                  </a:txBody>
                  <a:tcPr>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algn="ctr"/>
                      <a:r>
                        <a:rPr lang="en-US" sz="2000">
                          <a:solidFill>
                            <a:schemeClr val="tx1"/>
                          </a:solidFill>
                          <a:latin typeface="Aptos"/>
                        </a:rPr>
                        <a:t>Provider </a:t>
                      </a: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tc>
                <a:tc rowSpan="6">
                  <a:txBody>
                    <a:bodyPr/>
                    <a:lstStyle/>
                    <a:p>
                      <a:pPr lvl="0">
                        <a:buNone/>
                      </a:pPr>
                      <a:endParaRPr lang="en-US" sz="2000">
                        <a:solidFill>
                          <a:schemeClr val="tx1"/>
                        </a:solidFill>
                        <a:latin typeface="Apto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gridSpan="2">
                  <a:txBody>
                    <a:bodyPr/>
                    <a:lstStyle/>
                    <a:p>
                      <a:pPr algn="ctr"/>
                      <a:r>
                        <a:rPr lang="en-US" sz="2000">
                          <a:solidFill>
                            <a:schemeClr val="tx1"/>
                          </a:solidFill>
                          <a:latin typeface="Aptos"/>
                        </a:rPr>
                        <a:t>Member </a:t>
                      </a:r>
                    </a:p>
                  </a:txBody>
                  <a:tcPr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tc>
                <a:extLst>
                  <a:ext uri="{0D108BD9-81ED-4DB2-BD59-A6C34878D82A}">
                    <a16:rowId xmlns:a16="http://schemas.microsoft.com/office/drawing/2014/main" val="3734835296"/>
                  </a:ext>
                </a:extLst>
              </a:tr>
              <a:tr h="419075">
                <a:tc>
                  <a:txBody>
                    <a:bodyPr/>
                    <a:lstStyle/>
                    <a:p>
                      <a:endParaRPr lang="en-US" sz="2000">
                        <a:solidFill>
                          <a:schemeClr val="tx1"/>
                        </a:solidFill>
                        <a:latin typeface="Aptos"/>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b="1">
                          <a:solidFill>
                            <a:schemeClr val="tx1"/>
                          </a:solidFill>
                          <a:latin typeface="Aptos"/>
                        </a:rPr>
                        <a:t>2023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b="1">
                          <a:solidFill>
                            <a:schemeClr val="tx1"/>
                          </a:solidFill>
                          <a:latin typeface="Aptos"/>
                        </a:rPr>
                        <a:t>2024</a:t>
                      </a:r>
                    </a:p>
                  </a:txBody>
                  <a:tcP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tc>
                  <a:txBody>
                    <a:bodyPr/>
                    <a:lstStyle/>
                    <a:p>
                      <a:pPr algn="ctr"/>
                      <a:r>
                        <a:rPr lang="en-US" sz="2000" b="1">
                          <a:solidFill>
                            <a:schemeClr val="tx1"/>
                          </a:solidFill>
                          <a:latin typeface="Aptos"/>
                        </a:rPr>
                        <a:t>2023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b="1">
                          <a:solidFill>
                            <a:schemeClr val="tx1"/>
                          </a:solidFill>
                          <a:latin typeface="Aptos"/>
                        </a:rPr>
                        <a:t>2024</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6017122"/>
                  </a:ext>
                </a:extLst>
              </a:tr>
              <a:tr h="419075">
                <a:tc>
                  <a:txBody>
                    <a:bodyPr/>
                    <a:lstStyle/>
                    <a:p>
                      <a:r>
                        <a:rPr lang="en-US" sz="2000">
                          <a:solidFill>
                            <a:schemeClr val="tx1"/>
                          </a:solidFill>
                          <a:latin typeface="Aptos"/>
                        </a:rPr>
                        <a:t>African American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17%</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17%</a:t>
                      </a:r>
                    </a:p>
                  </a:txBody>
                  <a:tcP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tc>
                  <a:txBody>
                    <a:bodyPr/>
                    <a:lstStyle/>
                    <a:p>
                      <a:pPr algn="ctr"/>
                      <a:r>
                        <a:rPr lang="en-US" sz="2000">
                          <a:solidFill>
                            <a:schemeClr val="tx1"/>
                          </a:solidFill>
                          <a:latin typeface="Aptos"/>
                        </a:rPr>
                        <a:t>15%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15%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3073675"/>
                  </a:ext>
                </a:extLst>
              </a:tr>
              <a:tr h="419075">
                <a:tc>
                  <a:txBody>
                    <a:bodyPr/>
                    <a:lstStyle/>
                    <a:p>
                      <a:r>
                        <a:rPr lang="en-US" sz="2000">
                          <a:solidFill>
                            <a:schemeClr val="tx1"/>
                          </a:solidFill>
                          <a:latin typeface="Aptos"/>
                        </a:rPr>
                        <a:t>Hispanic</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7%</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8%</a:t>
                      </a:r>
                    </a:p>
                  </a:txBody>
                  <a:tcP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tc>
                  <a:txBody>
                    <a:bodyPr/>
                    <a:lstStyle/>
                    <a:p>
                      <a:pPr algn="ctr"/>
                      <a:r>
                        <a:rPr lang="en-US" sz="2000">
                          <a:solidFill>
                            <a:schemeClr val="tx1"/>
                          </a:solidFill>
                          <a:latin typeface="Aptos"/>
                        </a:rPr>
                        <a:t>26%</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26%</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65151502"/>
                  </a:ext>
                </a:extLst>
              </a:tr>
              <a:tr h="419075">
                <a:tc>
                  <a:txBody>
                    <a:bodyPr/>
                    <a:lstStyle/>
                    <a:p>
                      <a:r>
                        <a:rPr lang="en-US" sz="2000">
                          <a:solidFill>
                            <a:schemeClr val="tx1"/>
                          </a:solidFill>
                          <a:latin typeface="Aptos"/>
                        </a:rPr>
                        <a:t>White (Non-Hispanic)</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62%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57%</a:t>
                      </a:r>
                    </a:p>
                  </a:txBody>
                  <a:tcP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tc>
                  <a:txBody>
                    <a:bodyPr/>
                    <a:lstStyle/>
                    <a:p>
                      <a:pPr algn="ctr"/>
                      <a:r>
                        <a:rPr lang="en-US" sz="2000">
                          <a:solidFill>
                            <a:schemeClr val="tx1"/>
                          </a:solidFill>
                          <a:latin typeface="Aptos"/>
                        </a:rPr>
                        <a:t>52%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52%</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80853940"/>
                  </a:ext>
                </a:extLst>
              </a:tr>
              <a:tr h="419075">
                <a:tc>
                  <a:txBody>
                    <a:bodyPr/>
                    <a:lstStyle/>
                    <a:p>
                      <a:pPr lvl="0">
                        <a:buNone/>
                      </a:pPr>
                      <a:r>
                        <a:rPr lang="en-US" sz="2000">
                          <a:solidFill>
                            <a:schemeClr val="tx1"/>
                          </a:solidFill>
                          <a:latin typeface="Aptos"/>
                        </a:rPr>
                        <a:t>Other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000">
                          <a:solidFill>
                            <a:schemeClr val="tx1"/>
                          </a:solidFill>
                          <a:latin typeface="Aptos"/>
                        </a:rPr>
                        <a:t>14%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000">
                          <a:solidFill>
                            <a:schemeClr val="tx1"/>
                          </a:solidFill>
                          <a:latin typeface="Aptos"/>
                        </a:rPr>
                        <a:t>18%</a:t>
                      </a:r>
                    </a:p>
                  </a:txBody>
                  <a:tcP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tc>
                  <a:txBody>
                    <a:bodyPr/>
                    <a:lstStyle/>
                    <a:p>
                      <a:pPr lvl="0" algn="ctr">
                        <a:buNone/>
                      </a:pPr>
                      <a:r>
                        <a:rPr lang="en-US" sz="2000">
                          <a:solidFill>
                            <a:schemeClr val="tx1"/>
                          </a:solidFill>
                          <a:latin typeface="Aptos"/>
                        </a:rPr>
                        <a:t>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000">
                          <a:solidFill>
                            <a:schemeClr val="tx1"/>
                          </a:solidFill>
                          <a:latin typeface="Aptos"/>
                        </a:rPr>
                        <a:t>4%</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314326677"/>
                  </a:ext>
                </a:extLst>
              </a:tr>
            </a:tbl>
          </a:graphicData>
        </a:graphic>
      </p:graphicFrame>
      <p:pic>
        <p:nvPicPr>
          <p:cNvPr id="5" name="Picture 4" descr="A blue and black logo&#10;&#10;AI-generated content may be incorrect.">
            <a:extLst>
              <a:ext uri="{FF2B5EF4-FFF2-40B4-BE49-F238E27FC236}">
                <a16:creationId xmlns:a16="http://schemas.microsoft.com/office/drawing/2014/main" id="{7B44F04E-A489-7DB9-8D4F-39CBA32DA9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3359239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00F9-E3E1-A92C-436B-FB796403EBF3}"/>
              </a:ext>
            </a:extLst>
          </p:cNvPr>
          <p:cNvSpPr>
            <a:spLocks noGrp="1"/>
          </p:cNvSpPr>
          <p:nvPr>
            <p:ph type="title"/>
          </p:nvPr>
        </p:nvSpPr>
        <p:spPr>
          <a:xfrm>
            <a:off x="665672" y="623917"/>
            <a:ext cx="10515600" cy="1325563"/>
          </a:xfrm>
        </p:spPr>
        <p:txBody>
          <a:bodyPr/>
          <a:lstStyle/>
          <a:p>
            <a:r>
              <a:rPr lang="en-US">
                <a:latin typeface="Corbel"/>
              </a:rPr>
              <a:t>Network Adequacy:</a:t>
            </a:r>
            <a:br>
              <a:rPr lang="en-US"/>
            </a:br>
            <a:r>
              <a:rPr lang="en-US">
                <a:latin typeface="Corbel"/>
              </a:rPr>
              <a:t>Cultural Needs &amp; Preferences</a:t>
            </a:r>
          </a:p>
        </p:txBody>
      </p:sp>
      <p:sp>
        <p:nvSpPr>
          <p:cNvPr id="3" name="Content Placeholder 2">
            <a:extLst>
              <a:ext uri="{FF2B5EF4-FFF2-40B4-BE49-F238E27FC236}">
                <a16:creationId xmlns:a16="http://schemas.microsoft.com/office/drawing/2014/main" id="{75D73AD5-0B02-423C-2185-B78C4186C515}"/>
              </a:ext>
            </a:extLst>
          </p:cNvPr>
          <p:cNvSpPr>
            <a:spLocks noGrp="1"/>
          </p:cNvSpPr>
          <p:nvPr>
            <p:ph idx="1"/>
          </p:nvPr>
        </p:nvSpPr>
        <p:spPr>
          <a:xfrm>
            <a:off x="838200" y="2429474"/>
            <a:ext cx="10515600" cy="4351338"/>
          </a:xfrm>
        </p:spPr>
        <p:txBody>
          <a:bodyPr vert="horz" lIns="91440" tIns="45720" rIns="91440" bIns="45720" rtlCol="0" anchor="t">
            <a:normAutofit/>
          </a:bodyPr>
          <a:lstStyle/>
          <a:p>
            <a:pPr marL="0" indent="0">
              <a:buNone/>
            </a:pPr>
            <a:r>
              <a:rPr lang="en-US">
                <a:latin typeface="Corbel"/>
              </a:rPr>
              <a:t>Member Experience Survey Results (goal 4.5)</a:t>
            </a:r>
            <a:endParaRPr lang="en-US"/>
          </a:p>
        </p:txBody>
      </p:sp>
      <p:graphicFrame>
        <p:nvGraphicFramePr>
          <p:cNvPr id="4" name="Table 3">
            <a:extLst>
              <a:ext uri="{FF2B5EF4-FFF2-40B4-BE49-F238E27FC236}">
                <a16:creationId xmlns:a16="http://schemas.microsoft.com/office/drawing/2014/main" id="{F0BFA240-83FF-91A9-1367-4F85DB3D36BA}"/>
              </a:ext>
            </a:extLst>
          </p:cNvPr>
          <p:cNvGraphicFramePr>
            <a:graphicFrameLocks noGrp="1"/>
          </p:cNvGraphicFramePr>
          <p:nvPr>
            <p:extLst>
              <p:ext uri="{D42A27DB-BD31-4B8C-83A1-F6EECF244321}">
                <p14:modId xmlns:p14="http://schemas.microsoft.com/office/powerpoint/2010/main" val="2817228202"/>
              </p:ext>
            </p:extLst>
          </p:nvPr>
        </p:nvGraphicFramePr>
        <p:xfrm>
          <a:off x="1631194" y="3007349"/>
          <a:ext cx="8939886" cy="1615440"/>
        </p:xfrm>
        <a:graphic>
          <a:graphicData uri="http://schemas.openxmlformats.org/drawingml/2006/table">
            <a:tbl>
              <a:tblPr firstRow="1" bandRow="1">
                <a:tableStyleId>{5C22544A-7EE6-4342-B048-85BDC9FD1C3A}</a:tableStyleId>
              </a:tblPr>
              <a:tblGrid>
                <a:gridCol w="6367219">
                  <a:extLst>
                    <a:ext uri="{9D8B030D-6E8A-4147-A177-3AD203B41FA5}">
                      <a16:colId xmlns:a16="http://schemas.microsoft.com/office/drawing/2014/main" val="1104898577"/>
                    </a:ext>
                  </a:extLst>
                </a:gridCol>
                <a:gridCol w="1317355">
                  <a:extLst>
                    <a:ext uri="{9D8B030D-6E8A-4147-A177-3AD203B41FA5}">
                      <a16:colId xmlns:a16="http://schemas.microsoft.com/office/drawing/2014/main" val="2559875463"/>
                    </a:ext>
                  </a:extLst>
                </a:gridCol>
                <a:gridCol w="1255312">
                  <a:extLst>
                    <a:ext uri="{9D8B030D-6E8A-4147-A177-3AD203B41FA5}">
                      <a16:colId xmlns:a16="http://schemas.microsoft.com/office/drawing/2014/main" val="2534438725"/>
                    </a:ext>
                  </a:extLst>
                </a:gridCol>
              </a:tblGrid>
              <a:tr h="370840">
                <a:tc>
                  <a:txBody>
                    <a:bodyPr/>
                    <a:lstStyle/>
                    <a:p>
                      <a:r>
                        <a:rPr lang="en-US" sz="2200">
                          <a:solidFill>
                            <a:schemeClr val="tx1"/>
                          </a:solidFill>
                          <a:latin typeface="Aptos"/>
                        </a:rPr>
                        <a:t>Survey Question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200">
                          <a:solidFill>
                            <a:schemeClr val="tx1"/>
                          </a:solidFill>
                          <a:latin typeface="Aptos"/>
                        </a:rPr>
                        <a:t>2023</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200">
                          <a:solidFill>
                            <a:schemeClr val="tx1"/>
                          </a:solidFill>
                          <a:latin typeface="Aptos"/>
                        </a:rPr>
                        <a:t>2024</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303932576"/>
                  </a:ext>
                </a:extLst>
              </a:tr>
              <a:tr h="370840">
                <a:tc>
                  <a:txBody>
                    <a:bodyPr/>
                    <a:lstStyle/>
                    <a:p>
                      <a:r>
                        <a:rPr lang="en-US" sz="2000">
                          <a:solidFill>
                            <a:schemeClr val="tx1"/>
                          </a:solidFill>
                          <a:latin typeface="Aptos"/>
                        </a:rPr>
                        <a:t>My counselor is a good match for me.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4.6</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4.6</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13235138"/>
                  </a:ext>
                </a:extLst>
              </a:tr>
              <a:tr h="370840">
                <a:tc>
                  <a:txBody>
                    <a:bodyPr/>
                    <a:lstStyle/>
                    <a:p>
                      <a:r>
                        <a:rPr lang="en-US" sz="2000">
                          <a:solidFill>
                            <a:schemeClr val="tx1"/>
                          </a:solidFill>
                          <a:latin typeface="Aptos"/>
                        </a:rPr>
                        <a:t>Information is given to me in a language I understand</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4.8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4.7</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00850269"/>
                  </a:ext>
                </a:extLst>
              </a:tr>
              <a:tr h="370840">
                <a:tc>
                  <a:txBody>
                    <a:bodyPr/>
                    <a:lstStyle/>
                    <a:p>
                      <a:r>
                        <a:rPr lang="en-US" sz="2000">
                          <a:solidFill>
                            <a:schemeClr val="tx1"/>
                          </a:solidFill>
                          <a:latin typeface="Aptos"/>
                        </a:rPr>
                        <a:t>The staff are sensitive to my cultural/ethnic background</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4.5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2000">
                          <a:solidFill>
                            <a:schemeClr val="tx1"/>
                          </a:solidFill>
                          <a:latin typeface="Aptos"/>
                        </a:rPr>
                        <a:t>4.5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65534767"/>
                  </a:ext>
                </a:extLst>
              </a:tr>
            </a:tbl>
          </a:graphicData>
        </a:graphic>
      </p:graphicFrame>
      <p:pic>
        <p:nvPicPr>
          <p:cNvPr id="6" name="Picture 5" descr="A blue and black logo&#10;&#10;AI-generated content may be incorrect.">
            <a:extLst>
              <a:ext uri="{FF2B5EF4-FFF2-40B4-BE49-F238E27FC236}">
                <a16:creationId xmlns:a16="http://schemas.microsoft.com/office/drawing/2014/main" id="{B21F1297-1EF6-02B1-9796-573A1F9AB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1026702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2560-4092-BFCF-BEF0-C14E45E6648C}"/>
              </a:ext>
            </a:extLst>
          </p:cNvPr>
          <p:cNvSpPr>
            <a:spLocks noGrp="1"/>
          </p:cNvSpPr>
          <p:nvPr>
            <p:ph type="title"/>
          </p:nvPr>
        </p:nvSpPr>
        <p:spPr>
          <a:xfrm>
            <a:off x="838200" y="365126"/>
            <a:ext cx="10515600" cy="967286"/>
          </a:xfrm>
        </p:spPr>
        <p:txBody>
          <a:bodyPr>
            <a:normAutofit/>
          </a:bodyPr>
          <a:lstStyle/>
          <a:p>
            <a:r>
              <a:rPr lang="en-US"/>
              <a:t>Ensuring Availability: Geographic Access</a:t>
            </a:r>
          </a:p>
        </p:txBody>
      </p:sp>
      <p:graphicFrame>
        <p:nvGraphicFramePr>
          <p:cNvPr id="5" name="Content Placeholder 4">
            <a:extLst>
              <a:ext uri="{FF2B5EF4-FFF2-40B4-BE49-F238E27FC236}">
                <a16:creationId xmlns:a16="http://schemas.microsoft.com/office/drawing/2014/main" id="{DADF0431-F152-00CA-C788-EB254E3A7ABD}"/>
              </a:ext>
            </a:extLst>
          </p:cNvPr>
          <p:cNvGraphicFramePr>
            <a:graphicFrameLocks noGrp="1"/>
          </p:cNvGraphicFramePr>
          <p:nvPr>
            <p:ph idx="1"/>
            <p:extLst>
              <p:ext uri="{D42A27DB-BD31-4B8C-83A1-F6EECF244321}">
                <p14:modId xmlns:p14="http://schemas.microsoft.com/office/powerpoint/2010/main" val="1643906837"/>
              </p:ext>
            </p:extLst>
          </p:nvPr>
        </p:nvGraphicFramePr>
        <p:xfrm>
          <a:off x="1047750" y="1990725"/>
          <a:ext cx="4806291" cy="2802508"/>
        </p:xfrm>
        <a:graphic>
          <a:graphicData uri="http://schemas.openxmlformats.org/drawingml/2006/table">
            <a:tbl>
              <a:tblPr firstRow="1" firstCol="1" bandRow="1">
                <a:tableStyleId>{5C22544A-7EE6-4342-B048-85BDC9FD1C3A}</a:tableStyleId>
              </a:tblPr>
              <a:tblGrid>
                <a:gridCol w="2152512">
                  <a:extLst>
                    <a:ext uri="{9D8B030D-6E8A-4147-A177-3AD203B41FA5}">
                      <a16:colId xmlns:a16="http://schemas.microsoft.com/office/drawing/2014/main" val="1222976351"/>
                    </a:ext>
                  </a:extLst>
                </a:gridCol>
                <a:gridCol w="884593">
                  <a:extLst>
                    <a:ext uri="{9D8B030D-6E8A-4147-A177-3AD203B41FA5}">
                      <a16:colId xmlns:a16="http://schemas.microsoft.com/office/drawing/2014/main" val="4192924965"/>
                    </a:ext>
                  </a:extLst>
                </a:gridCol>
                <a:gridCol w="884593">
                  <a:extLst>
                    <a:ext uri="{9D8B030D-6E8A-4147-A177-3AD203B41FA5}">
                      <a16:colId xmlns:a16="http://schemas.microsoft.com/office/drawing/2014/main" val="3359253293"/>
                    </a:ext>
                  </a:extLst>
                </a:gridCol>
                <a:gridCol w="884593">
                  <a:extLst>
                    <a:ext uri="{9D8B030D-6E8A-4147-A177-3AD203B41FA5}">
                      <a16:colId xmlns:a16="http://schemas.microsoft.com/office/drawing/2014/main" val="4182211853"/>
                    </a:ext>
                  </a:extLst>
                </a:gridCol>
              </a:tblGrid>
              <a:tr h="671023">
                <a:tc>
                  <a:txBody>
                    <a:bodyPr/>
                    <a:lstStyle/>
                    <a:p>
                      <a:pPr marL="0" marR="0" algn="ctr">
                        <a:lnSpc>
                          <a:spcPct val="115000"/>
                        </a:lnSpc>
                        <a:spcAft>
                          <a:spcPts val="1000"/>
                        </a:spcAft>
                      </a:pPr>
                      <a:r>
                        <a:rPr lang="en-US" sz="2000">
                          <a:solidFill>
                            <a:srgbClr val="000000"/>
                          </a:solidFill>
                          <a:effectLst/>
                          <a:latin typeface="Aptos"/>
                        </a:rPr>
                        <a:t>Specialists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38569833"/>
                  </a:ext>
                </a:extLst>
              </a:tr>
              <a:tr h="710495">
                <a:tc>
                  <a:txBody>
                    <a:bodyPr/>
                    <a:lstStyle/>
                    <a:p>
                      <a:pPr marL="0" marR="0" algn="ctr">
                        <a:lnSpc>
                          <a:spcPct val="115000"/>
                        </a:lnSpc>
                        <a:spcAft>
                          <a:spcPts val="1000"/>
                        </a:spcAft>
                      </a:pPr>
                      <a:r>
                        <a:rPr lang="en-US" sz="2000">
                          <a:solidFill>
                            <a:srgbClr val="000000"/>
                          </a:solidFill>
                          <a:effectLst/>
                          <a:latin typeface="Aptos"/>
                        </a:rPr>
                        <a:t>Adult Psychiatrist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99%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99%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62436748"/>
                  </a:ext>
                </a:extLst>
              </a:tr>
              <a:tr h="710495">
                <a:tc>
                  <a:txBody>
                    <a:bodyPr/>
                    <a:lstStyle/>
                    <a:p>
                      <a:pPr marL="0" marR="0" algn="ctr">
                        <a:lnSpc>
                          <a:spcPct val="115000"/>
                        </a:lnSpc>
                        <a:spcAft>
                          <a:spcPts val="1000"/>
                        </a:spcAft>
                      </a:pPr>
                      <a:r>
                        <a:rPr lang="en-US" sz="2000">
                          <a:solidFill>
                            <a:srgbClr val="000000"/>
                          </a:solidFill>
                          <a:effectLst/>
                          <a:latin typeface="Aptos"/>
                        </a:rPr>
                        <a:t>Child Psychiatrist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99%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99%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68900617"/>
                  </a:ext>
                </a:extLst>
              </a:tr>
              <a:tr h="710495">
                <a:tc>
                  <a:txBody>
                    <a:bodyPr/>
                    <a:lstStyle/>
                    <a:p>
                      <a:pPr marL="0" marR="0" algn="ctr">
                        <a:lnSpc>
                          <a:spcPct val="115000"/>
                        </a:lnSpc>
                        <a:spcAft>
                          <a:spcPts val="1000"/>
                        </a:spcAft>
                      </a:pPr>
                      <a:r>
                        <a:rPr lang="en-US" sz="2000">
                          <a:solidFill>
                            <a:srgbClr val="000000"/>
                          </a:solidFill>
                          <a:effectLst/>
                          <a:latin typeface="Aptos"/>
                        </a:rPr>
                        <a:t>Licensed Practitioner</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99%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99%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76986441"/>
                  </a:ext>
                </a:extLst>
              </a:tr>
            </a:tbl>
          </a:graphicData>
        </a:graphic>
      </p:graphicFrame>
      <p:pic>
        <p:nvPicPr>
          <p:cNvPr id="4" name="Picture 3">
            <a:extLst>
              <a:ext uri="{FF2B5EF4-FFF2-40B4-BE49-F238E27FC236}">
                <a16:creationId xmlns:a16="http://schemas.microsoft.com/office/drawing/2014/main" id="{E73BD755-1A5D-FC98-D0A8-C07BB8CB85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
        <p:nvSpPr>
          <p:cNvPr id="6" name="TextBox 5">
            <a:extLst>
              <a:ext uri="{FF2B5EF4-FFF2-40B4-BE49-F238E27FC236}">
                <a16:creationId xmlns:a16="http://schemas.microsoft.com/office/drawing/2014/main" id="{3DC5A0F8-4DEE-8E63-2773-3DB5316A776F}"/>
              </a:ext>
            </a:extLst>
          </p:cNvPr>
          <p:cNvSpPr txBox="1"/>
          <p:nvPr/>
        </p:nvSpPr>
        <p:spPr>
          <a:xfrm>
            <a:off x="2096858" y="1611350"/>
            <a:ext cx="3101614" cy="369332"/>
          </a:xfrm>
          <a:prstGeom prst="rect">
            <a:avLst/>
          </a:prstGeom>
          <a:noFill/>
        </p:spPr>
        <p:txBody>
          <a:bodyPr wrap="square" lIns="91440" tIns="45720" rIns="91440" bIns="45720" rtlCol="0" anchor="t">
            <a:spAutoFit/>
          </a:bodyPr>
          <a:lstStyle/>
          <a:p>
            <a:r>
              <a:rPr lang="en-US" b="1">
                <a:latin typeface="Aptos ExtraBold"/>
              </a:rPr>
              <a:t>Urban Standard: 20 miles</a:t>
            </a:r>
          </a:p>
        </p:txBody>
      </p:sp>
      <p:graphicFrame>
        <p:nvGraphicFramePr>
          <p:cNvPr id="7" name="Table 6">
            <a:extLst>
              <a:ext uri="{FF2B5EF4-FFF2-40B4-BE49-F238E27FC236}">
                <a16:creationId xmlns:a16="http://schemas.microsoft.com/office/drawing/2014/main" id="{2A914AA9-9074-6827-BC4A-C73447CD53E4}"/>
              </a:ext>
            </a:extLst>
          </p:cNvPr>
          <p:cNvGraphicFramePr>
            <a:graphicFrameLocks noGrp="1"/>
          </p:cNvGraphicFramePr>
          <p:nvPr>
            <p:extLst>
              <p:ext uri="{D42A27DB-BD31-4B8C-83A1-F6EECF244321}">
                <p14:modId xmlns:p14="http://schemas.microsoft.com/office/powerpoint/2010/main" val="422247941"/>
              </p:ext>
            </p:extLst>
          </p:nvPr>
        </p:nvGraphicFramePr>
        <p:xfrm>
          <a:off x="6095999" y="1980681"/>
          <a:ext cx="4780459" cy="2719539"/>
        </p:xfrm>
        <a:graphic>
          <a:graphicData uri="http://schemas.openxmlformats.org/drawingml/2006/table">
            <a:tbl>
              <a:tblPr firstRow="1" firstCol="1" bandRow="1">
                <a:tableStyleId>{5C22544A-7EE6-4342-B048-85BDC9FD1C3A}</a:tableStyleId>
              </a:tblPr>
              <a:tblGrid>
                <a:gridCol w="2140942">
                  <a:extLst>
                    <a:ext uri="{9D8B030D-6E8A-4147-A177-3AD203B41FA5}">
                      <a16:colId xmlns:a16="http://schemas.microsoft.com/office/drawing/2014/main" val="4035358185"/>
                    </a:ext>
                  </a:extLst>
                </a:gridCol>
                <a:gridCol w="879839">
                  <a:extLst>
                    <a:ext uri="{9D8B030D-6E8A-4147-A177-3AD203B41FA5}">
                      <a16:colId xmlns:a16="http://schemas.microsoft.com/office/drawing/2014/main" val="2106416418"/>
                    </a:ext>
                  </a:extLst>
                </a:gridCol>
                <a:gridCol w="879839">
                  <a:extLst>
                    <a:ext uri="{9D8B030D-6E8A-4147-A177-3AD203B41FA5}">
                      <a16:colId xmlns:a16="http://schemas.microsoft.com/office/drawing/2014/main" val="1640471675"/>
                    </a:ext>
                  </a:extLst>
                </a:gridCol>
                <a:gridCol w="879839">
                  <a:extLst>
                    <a:ext uri="{9D8B030D-6E8A-4147-A177-3AD203B41FA5}">
                      <a16:colId xmlns:a16="http://schemas.microsoft.com/office/drawing/2014/main" val="2863510187"/>
                    </a:ext>
                  </a:extLst>
                </a:gridCol>
              </a:tblGrid>
              <a:tr h="668235">
                <a:tc>
                  <a:txBody>
                    <a:bodyPr/>
                    <a:lstStyle/>
                    <a:p>
                      <a:pPr marL="0" marR="0" algn="ctr">
                        <a:lnSpc>
                          <a:spcPct val="115000"/>
                        </a:lnSpc>
                        <a:spcAft>
                          <a:spcPts val="1000"/>
                        </a:spcAft>
                      </a:pPr>
                      <a:r>
                        <a:rPr lang="en-US" sz="2000">
                          <a:solidFill>
                            <a:srgbClr val="000000"/>
                          </a:solidFill>
                          <a:effectLst/>
                          <a:latin typeface="Aptos"/>
                        </a:rPr>
                        <a:t>Specialists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97005786"/>
                  </a:ext>
                </a:extLst>
              </a:tr>
              <a:tr h="668235">
                <a:tc>
                  <a:txBody>
                    <a:bodyPr/>
                    <a:lstStyle/>
                    <a:p>
                      <a:pPr marL="0" marR="0" algn="ctr">
                        <a:lnSpc>
                          <a:spcPct val="115000"/>
                        </a:lnSpc>
                        <a:spcAft>
                          <a:spcPts val="1000"/>
                        </a:spcAft>
                      </a:pPr>
                      <a:r>
                        <a:rPr lang="en-US" sz="2000">
                          <a:solidFill>
                            <a:srgbClr val="000000"/>
                          </a:solidFill>
                          <a:effectLst/>
                          <a:latin typeface="Aptos"/>
                        </a:rPr>
                        <a:t>Adult Psychiatrist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44192499"/>
                  </a:ext>
                </a:extLst>
              </a:tr>
              <a:tr h="668235">
                <a:tc>
                  <a:txBody>
                    <a:bodyPr/>
                    <a:lstStyle/>
                    <a:p>
                      <a:pPr marL="0" marR="0" algn="ctr">
                        <a:lnSpc>
                          <a:spcPct val="115000"/>
                        </a:lnSpc>
                        <a:spcAft>
                          <a:spcPts val="1000"/>
                        </a:spcAft>
                      </a:pPr>
                      <a:r>
                        <a:rPr lang="en-US" sz="2000">
                          <a:solidFill>
                            <a:srgbClr val="000000"/>
                          </a:solidFill>
                          <a:effectLst/>
                          <a:latin typeface="Aptos"/>
                        </a:rPr>
                        <a:t>Child Psychiatrist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5087994"/>
                  </a:ext>
                </a:extLst>
              </a:tr>
              <a:tr h="668235">
                <a:tc>
                  <a:txBody>
                    <a:bodyPr/>
                    <a:lstStyle/>
                    <a:p>
                      <a:pPr marL="0" marR="0" algn="ctr">
                        <a:lnSpc>
                          <a:spcPct val="115000"/>
                        </a:lnSpc>
                        <a:spcAft>
                          <a:spcPts val="1000"/>
                        </a:spcAft>
                      </a:pPr>
                      <a:r>
                        <a:rPr lang="en-US" sz="2000">
                          <a:solidFill>
                            <a:srgbClr val="000000"/>
                          </a:solidFill>
                          <a:effectLst/>
                          <a:latin typeface="Aptos"/>
                        </a:rPr>
                        <a:t>Licensed Practitioner</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82894833"/>
                  </a:ext>
                </a:extLst>
              </a:tr>
            </a:tbl>
          </a:graphicData>
        </a:graphic>
      </p:graphicFrame>
      <p:sp>
        <p:nvSpPr>
          <p:cNvPr id="9" name="TextBox 8">
            <a:extLst>
              <a:ext uri="{FF2B5EF4-FFF2-40B4-BE49-F238E27FC236}">
                <a16:creationId xmlns:a16="http://schemas.microsoft.com/office/drawing/2014/main" id="{244D6820-EDC0-E16C-FA1D-DD4A732662C1}"/>
              </a:ext>
            </a:extLst>
          </p:cNvPr>
          <p:cNvSpPr txBox="1"/>
          <p:nvPr/>
        </p:nvSpPr>
        <p:spPr>
          <a:xfrm>
            <a:off x="7121158" y="1611350"/>
            <a:ext cx="3568339" cy="369332"/>
          </a:xfrm>
          <a:prstGeom prst="rect">
            <a:avLst/>
          </a:prstGeom>
          <a:noFill/>
        </p:spPr>
        <p:txBody>
          <a:bodyPr wrap="square" lIns="91440" tIns="45720" rIns="91440" bIns="45720" rtlCol="0" anchor="t">
            <a:spAutoFit/>
          </a:bodyPr>
          <a:lstStyle/>
          <a:p>
            <a:r>
              <a:rPr lang="en-US" b="1">
                <a:latin typeface="Aptos ExtraBold"/>
              </a:rPr>
              <a:t>Rural Standard: 45 miles</a:t>
            </a:r>
          </a:p>
        </p:txBody>
      </p:sp>
    </p:spTree>
    <p:extLst>
      <p:ext uri="{BB962C8B-B14F-4D97-AF65-F5344CB8AC3E}">
        <p14:creationId xmlns:p14="http://schemas.microsoft.com/office/powerpoint/2010/main" val="47467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79CA-A0CD-7211-D61C-AEAB3B099302}"/>
              </a:ext>
            </a:extLst>
          </p:cNvPr>
          <p:cNvSpPr>
            <a:spLocks noGrp="1"/>
          </p:cNvSpPr>
          <p:nvPr>
            <p:ph type="title"/>
          </p:nvPr>
        </p:nvSpPr>
        <p:spPr/>
        <p:txBody>
          <a:bodyPr/>
          <a:lstStyle/>
          <a:p>
            <a:r>
              <a:rPr lang="en-US"/>
              <a:t>Closed Captioning</a:t>
            </a:r>
          </a:p>
        </p:txBody>
      </p:sp>
      <p:sp>
        <p:nvSpPr>
          <p:cNvPr id="3" name="Content Placeholder 2">
            <a:extLst>
              <a:ext uri="{FF2B5EF4-FFF2-40B4-BE49-F238E27FC236}">
                <a16:creationId xmlns:a16="http://schemas.microsoft.com/office/drawing/2014/main" id="{E2DF388F-8DFA-4BC7-2E31-64CFCF315998}"/>
              </a:ext>
            </a:extLst>
          </p:cNvPr>
          <p:cNvSpPr>
            <a:spLocks noGrp="1"/>
          </p:cNvSpPr>
          <p:nvPr>
            <p:ph idx="1"/>
          </p:nvPr>
        </p:nvSpPr>
        <p:spPr/>
        <p:txBody>
          <a:bodyPr/>
          <a:lstStyle/>
          <a:p>
            <a:r>
              <a:rPr lang="en-US"/>
              <a:t>Please enable captions in zoom</a:t>
            </a:r>
          </a:p>
          <a:p>
            <a:pPr lvl="1"/>
            <a:r>
              <a:rPr lang="en-US"/>
              <a:t>Select “more” at the bottom of your screen</a:t>
            </a:r>
          </a:p>
          <a:p>
            <a:pPr lvl="1"/>
            <a:r>
              <a:rPr lang="en-US"/>
              <a:t>Select “captions”</a:t>
            </a:r>
          </a:p>
          <a:p>
            <a:pPr lvl="1"/>
            <a:r>
              <a:rPr lang="en-US"/>
              <a:t>You will now see closed captioning along the bottom of your screen</a:t>
            </a:r>
          </a:p>
        </p:txBody>
      </p:sp>
      <p:pic>
        <p:nvPicPr>
          <p:cNvPr id="4" name="Picture 3">
            <a:extLst>
              <a:ext uri="{FF2B5EF4-FFF2-40B4-BE49-F238E27FC236}">
                <a16:creationId xmlns:a16="http://schemas.microsoft.com/office/drawing/2014/main" id="{AB09C188-796E-3EDA-FE99-962C8C0687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1076639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3E4390E-E0DB-1F8A-83EE-56E9294C4BED}"/>
              </a:ext>
            </a:extLst>
          </p:cNvPr>
          <p:cNvSpPr/>
          <p:nvPr/>
        </p:nvSpPr>
        <p:spPr>
          <a:xfrm>
            <a:off x="743893" y="827285"/>
            <a:ext cx="10393680" cy="4053840"/>
          </a:xfrm>
          <a:prstGeom prst="roundRect">
            <a:avLst/>
          </a:prstGeom>
          <a:solidFill>
            <a:schemeClr val="accent5">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ea typeface="Calibri"/>
                <a:cs typeface="Calibri"/>
              </a:rPr>
              <a:t>Depression is responsible for more missed work hours than arthritis or cancer.</a:t>
            </a:r>
            <a:endParaRPr lang="en-US" dirty="0">
              <a:ea typeface="Calibri"/>
              <a:cs typeface="Calibri"/>
            </a:endParaRPr>
          </a:p>
        </p:txBody>
      </p:sp>
      <p:pic>
        <p:nvPicPr>
          <p:cNvPr id="5" name="Picture 4">
            <a:extLst>
              <a:ext uri="{FF2B5EF4-FFF2-40B4-BE49-F238E27FC236}">
                <a16:creationId xmlns:a16="http://schemas.microsoft.com/office/drawing/2014/main" id="{2D0FB610-7F9A-7D7D-4778-26B933CBF0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33931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EFF4-88ED-318D-ADC9-8D4F785ECA29}"/>
              </a:ext>
            </a:extLst>
          </p:cNvPr>
          <p:cNvSpPr>
            <a:spLocks noGrp="1"/>
          </p:cNvSpPr>
          <p:nvPr>
            <p:ph type="title"/>
          </p:nvPr>
        </p:nvSpPr>
        <p:spPr/>
        <p:txBody>
          <a:bodyPr/>
          <a:lstStyle/>
          <a:p>
            <a:r>
              <a:rPr lang="en-US"/>
              <a:t>Accessibility: Timely Access to Services</a:t>
            </a:r>
          </a:p>
        </p:txBody>
      </p:sp>
      <p:sp>
        <p:nvSpPr>
          <p:cNvPr id="3" name="Content Placeholder 2">
            <a:extLst>
              <a:ext uri="{FF2B5EF4-FFF2-40B4-BE49-F238E27FC236}">
                <a16:creationId xmlns:a16="http://schemas.microsoft.com/office/drawing/2014/main" id="{62A1B189-8321-A2AC-7F3F-9FD75DA958DB}"/>
              </a:ext>
            </a:extLst>
          </p:cNvPr>
          <p:cNvSpPr>
            <a:spLocks noGrp="1"/>
          </p:cNvSpPr>
          <p:nvPr>
            <p:ph idx="1"/>
          </p:nvPr>
        </p:nvSpPr>
        <p:spPr>
          <a:xfrm>
            <a:off x="1521781" y="1570679"/>
            <a:ext cx="10515600" cy="4351338"/>
          </a:xfrm>
        </p:spPr>
        <p:txBody>
          <a:bodyPr/>
          <a:lstStyle/>
          <a:p>
            <a:r>
              <a:rPr lang="en-US"/>
              <a:t>Initial Access to Care</a:t>
            </a:r>
          </a:p>
          <a:p>
            <a:pPr lvl="1"/>
            <a:r>
              <a:rPr lang="en-US"/>
              <a:t>Secret Shopper Calls</a:t>
            </a:r>
          </a:p>
          <a:p>
            <a:r>
              <a:rPr lang="en-US"/>
              <a:t>Follow up Care</a:t>
            </a:r>
          </a:p>
          <a:p>
            <a:pPr lvl="1"/>
            <a:r>
              <a:rPr lang="en-US"/>
              <a:t>Individual/Family Therapy</a:t>
            </a:r>
          </a:p>
          <a:p>
            <a:pPr lvl="1"/>
            <a:r>
              <a:rPr lang="en-US"/>
              <a:t>Prescriber Appointments</a:t>
            </a:r>
          </a:p>
          <a:p>
            <a:r>
              <a:rPr lang="en-US"/>
              <a:t>Phone Standards</a:t>
            </a:r>
          </a:p>
          <a:p>
            <a:pPr lvl="1"/>
            <a:r>
              <a:rPr lang="en-US"/>
              <a:t>Calls Abandoned</a:t>
            </a:r>
          </a:p>
          <a:p>
            <a:pPr lvl="1"/>
            <a:r>
              <a:rPr lang="en-US"/>
              <a:t>Average Speed of Answer</a:t>
            </a:r>
          </a:p>
          <a:p>
            <a:endParaRPr lang="en-US"/>
          </a:p>
        </p:txBody>
      </p:sp>
      <p:pic>
        <p:nvPicPr>
          <p:cNvPr id="4" name="Picture 3">
            <a:extLst>
              <a:ext uri="{FF2B5EF4-FFF2-40B4-BE49-F238E27FC236}">
                <a16:creationId xmlns:a16="http://schemas.microsoft.com/office/drawing/2014/main" id="{E7DCEB0B-A017-6DE0-FC61-5130333221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292691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61AB-22B4-F096-44A0-FC2D0E54C27B}"/>
              </a:ext>
            </a:extLst>
          </p:cNvPr>
          <p:cNvSpPr>
            <a:spLocks noGrp="1"/>
          </p:cNvSpPr>
          <p:nvPr>
            <p:ph type="title"/>
          </p:nvPr>
        </p:nvSpPr>
        <p:spPr/>
        <p:txBody>
          <a:bodyPr>
            <a:normAutofit/>
          </a:bodyPr>
          <a:lstStyle/>
          <a:p>
            <a:r>
              <a:rPr lang="en-US"/>
              <a:t>Initial Access to Care: Secret Shopper Calls</a:t>
            </a:r>
          </a:p>
        </p:txBody>
      </p:sp>
      <p:sp>
        <p:nvSpPr>
          <p:cNvPr id="3" name="Content Placeholder 2">
            <a:extLst>
              <a:ext uri="{FF2B5EF4-FFF2-40B4-BE49-F238E27FC236}">
                <a16:creationId xmlns:a16="http://schemas.microsoft.com/office/drawing/2014/main" id="{519D599C-6171-2074-8F88-1B388BFE3E3E}"/>
              </a:ext>
            </a:extLst>
          </p:cNvPr>
          <p:cNvSpPr>
            <a:spLocks noGrp="1"/>
          </p:cNvSpPr>
          <p:nvPr>
            <p:ph idx="1"/>
          </p:nvPr>
        </p:nvSpPr>
        <p:spPr/>
        <p:txBody>
          <a:bodyPr vert="horz" lIns="91440" tIns="45720" rIns="91440" bIns="45720" rtlCol="0" anchor="t">
            <a:normAutofit/>
          </a:bodyPr>
          <a:lstStyle/>
          <a:p>
            <a:r>
              <a:rPr lang="en-US">
                <a:latin typeface="Corbel"/>
              </a:rPr>
              <a:t>Non life-threatening emergency: 6 hours</a:t>
            </a:r>
          </a:p>
          <a:p>
            <a:r>
              <a:rPr lang="en-US"/>
              <a:t>Urgent care: 48 hours</a:t>
            </a:r>
          </a:p>
          <a:p>
            <a:r>
              <a:rPr lang="en-US"/>
              <a:t>Hospital Follow up: 7 days</a:t>
            </a:r>
          </a:p>
          <a:p>
            <a:r>
              <a:rPr lang="en-US"/>
              <a:t>Initial Therapy: 14 days</a:t>
            </a:r>
          </a:p>
          <a:p>
            <a:r>
              <a:rPr lang="en-US">
                <a:latin typeface="Corbel"/>
              </a:rPr>
              <a:t>Initial Prescriber: 60 days</a:t>
            </a:r>
          </a:p>
          <a:p>
            <a:r>
              <a:rPr lang="en-US">
                <a:latin typeface="Corbel"/>
              </a:rPr>
              <a:t>100% of providers met all standards for each quarter in 2024</a:t>
            </a:r>
            <a:endParaRPr lang="en-US"/>
          </a:p>
        </p:txBody>
      </p:sp>
      <p:graphicFrame>
        <p:nvGraphicFramePr>
          <p:cNvPr id="4" name="Table 3">
            <a:extLst>
              <a:ext uri="{FF2B5EF4-FFF2-40B4-BE49-F238E27FC236}">
                <a16:creationId xmlns:a16="http://schemas.microsoft.com/office/drawing/2014/main" id="{837B0851-5536-9B68-609B-B566458340F7}"/>
              </a:ext>
            </a:extLst>
          </p:cNvPr>
          <p:cNvGraphicFramePr>
            <a:graphicFrameLocks noGrp="1"/>
          </p:cNvGraphicFramePr>
          <p:nvPr/>
        </p:nvGraphicFramePr>
        <p:xfrm>
          <a:off x="5751988" y="2808426"/>
          <a:ext cx="5601811" cy="1668428"/>
        </p:xfrm>
        <a:graphic>
          <a:graphicData uri="http://schemas.openxmlformats.org/drawingml/2006/table">
            <a:tbl>
              <a:tblPr firstRow="1" firstCol="1" bandRow="1">
                <a:tableStyleId>{7DF18680-E054-41AD-8BC1-D1AEF772440D}</a:tableStyleId>
              </a:tblPr>
              <a:tblGrid>
                <a:gridCol w="1900779">
                  <a:extLst>
                    <a:ext uri="{9D8B030D-6E8A-4147-A177-3AD203B41FA5}">
                      <a16:colId xmlns:a16="http://schemas.microsoft.com/office/drawing/2014/main" val="3423537289"/>
                    </a:ext>
                  </a:extLst>
                </a:gridCol>
                <a:gridCol w="885705">
                  <a:extLst>
                    <a:ext uri="{9D8B030D-6E8A-4147-A177-3AD203B41FA5}">
                      <a16:colId xmlns:a16="http://schemas.microsoft.com/office/drawing/2014/main" val="4287263429"/>
                    </a:ext>
                  </a:extLst>
                </a:gridCol>
                <a:gridCol w="857063">
                  <a:extLst>
                    <a:ext uri="{9D8B030D-6E8A-4147-A177-3AD203B41FA5}">
                      <a16:colId xmlns:a16="http://schemas.microsoft.com/office/drawing/2014/main" val="1639633049"/>
                    </a:ext>
                  </a:extLst>
                </a:gridCol>
                <a:gridCol w="979132">
                  <a:extLst>
                    <a:ext uri="{9D8B030D-6E8A-4147-A177-3AD203B41FA5}">
                      <a16:colId xmlns:a16="http://schemas.microsoft.com/office/drawing/2014/main" val="3317616595"/>
                    </a:ext>
                  </a:extLst>
                </a:gridCol>
                <a:gridCol w="979132">
                  <a:extLst>
                    <a:ext uri="{9D8B030D-6E8A-4147-A177-3AD203B41FA5}">
                      <a16:colId xmlns:a16="http://schemas.microsoft.com/office/drawing/2014/main" val="3135287123"/>
                    </a:ext>
                  </a:extLst>
                </a:gridCol>
              </a:tblGrid>
              <a:tr h="425554">
                <a:tc>
                  <a:txBody>
                    <a:bodyPr/>
                    <a:lstStyle/>
                    <a:p>
                      <a:r>
                        <a:rPr lang="en-US" sz="200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en-US" sz="2000"/>
                        <a:t># Secret Shopper Calls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749678"/>
                  </a:ext>
                </a:extLst>
              </a:tr>
              <a:tr h="435006">
                <a:tc>
                  <a:txBody>
                    <a:bodyPr/>
                    <a:lstStyle/>
                    <a:p>
                      <a:r>
                        <a:rPr lang="en-US" sz="2000" b="1"/>
                        <a:t>Provider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t>Q1.24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t>Q2.24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t>Q3.24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t>Q4.24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7002827"/>
                  </a:ext>
                </a:extLst>
              </a:tr>
              <a:tr h="381740">
                <a:tc>
                  <a:txBody>
                    <a:bodyPr/>
                    <a:lstStyle/>
                    <a:p>
                      <a:r>
                        <a:rPr lang="en-US" sz="2000"/>
                        <a:t>Non-Prescribers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4806920"/>
                  </a:ext>
                </a:extLst>
              </a:tr>
              <a:tr h="411628">
                <a:tc>
                  <a:txBody>
                    <a:bodyPr/>
                    <a:lstStyle/>
                    <a:p>
                      <a:r>
                        <a:rPr lang="en-US" sz="2000"/>
                        <a:t>Prescribers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121556"/>
                  </a:ext>
                </a:extLst>
              </a:tr>
            </a:tbl>
          </a:graphicData>
        </a:graphic>
      </p:graphicFrame>
      <p:pic>
        <p:nvPicPr>
          <p:cNvPr id="5" name="Picture 4">
            <a:extLst>
              <a:ext uri="{FF2B5EF4-FFF2-40B4-BE49-F238E27FC236}">
                <a16:creationId xmlns:a16="http://schemas.microsoft.com/office/drawing/2014/main" id="{F4330C7E-88EE-9095-879A-5670614488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1729177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BBDF-6466-8A22-A1AA-242BF8BB08A3}"/>
              </a:ext>
            </a:extLst>
          </p:cNvPr>
          <p:cNvSpPr>
            <a:spLocks noGrp="1"/>
          </p:cNvSpPr>
          <p:nvPr>
            <p:ph type="title"/>
          </p:nvPr>
        </p:nvSpPr>
        <p:spPr>
          <a:xfrm>
            <a:off x="504173" y="636522"/>
            <a:ext cx="10515600" cy="1325563"/>
          </a:xfrm>
        </p:spPr>
        <p:txBody>
          <a:bodyPr/>
          <a:lstStyle/>
          <a:p>
            <a:r>
              <a:rPr lang="en-US"/>
              <a:t>Timely Access to Follow Up Care</a:t>
            </a:r>
          </a:p>
        </p:txBody>
      </p:sp>
      <p:graphicFrame>
        <p:nvGraphicFramePr>
          <p:cNvPr id="4" name="Content Placeholder 3">
            <a:extLst>
              <a:ext uri="{FF2B5EF4-FFF2-40B4-BE49-F238E27FC236}">
                <a16:creationId xmlns:a16="http://schemas.microsoft.com/office/drawing/2014/main" id="{C734BF04-E23B-CEC8-48B6-1DF32EECBC92}"/>
              </a:ext>
            </a:extLst>
          </p:cNvPr>
          <p:cNvGraphicFramePr>
            <a:graphicFrameLocks noGrp="1"/>
          </p:cNvGraphicFramePr>
          <p:nvPr>
            <p:ph idx="1"/>
            <p:extLst>
              <p:ext uri="{D42A27DB-BD31-4B8C-83A1-F6EECF244321}">
                <p14:modId xmlns:p14="http://schemas.microsoft.com/office/powerpoint/2010/main" val="2708388277"/>
              </p:ext>
            </p:extLst>
          </p:nvPr>
        </p:nvGraphicFramePr>
        <p:xfrm>
          <a:off x="838200" y="2320534"/>
          <a:ext cx="10604500" cy="2216931"/>
        </p:xfrm>
        <a:graphic>
          <a:graphicData uri="http://schemas.openxmlformats.org/drawingml/2006/table">
            <a:tbl>
              <a:tblPr firstRow="1" firstCol="1" bandRow="1">
                <a:tableStyleId>{7DF18680-E054-41AD-8BC1-D1AEF772440D}</a:tableStyleId>
              </a:tblPr>
              <a:tblGrid>
                <a:gridCol w="4108374">
                  <a:extLst>
                    <a:ext uri="{9D8B030D-6E8A-4147-A177-3AD203B41FA5}">
                      <a16:colId xmlns:a16="http://schemas.microsoft.com/office/drawing/2014/main" val="1279331797"/>
                    </a:ext>
                  </a:extLst>
                </a:gridCol>
                <a:gridCol w="1644568">
                  <a:extLst>
                    <a:ext uri="{9D8B030D-6E8A-4147-A177-3AD203B41FA5}">
                      <a16:colId xmlns:a16="http://schemas.microsoft.com/office/drawing/2014/main" val="1978850098"/>
                    </a:ext>
                  </a:extLst>
                </a:gridCol>
                <a:gridCol w="1218348">
                  <a:extLst>
                    <a:ext uri="{9D8B030D-6E8A-4147-A177-3AD203B41FA5}">
                      <a16:colId xmlns:a16="http://schemas.microsoft.com/office/drawing/2014/main" val="58417473"/>
                    </a:ext>
                  </a:extLst>
                </a:gridCol>
                <a:gridCol w="1258077">
                  <a:extLst>
                    <a:ext uri="{9D8B030D-6E8A-4147-A177-3AD203B41FA5}">
                      <a16:colId xmlns:a16="http://schemas.microsoft.com/office/drawing/2014/main" val="1173584230"/>
                    </a:ext>
                  </a:extLst>
                </a:gridCol>
                <a:gridCol w="1257533">
                  <a:extLst>
                    <a:ext uri="{9D8B030D-6E8A-4147-A177-3AD203B41FA5}">
                      <a16:colId xmlns:a16="http://schemas.microsoft.com/office/drawing/2014/main" val="1287145113"/>
                    </a:ext>
                  </a:extLst>
                </a:gridCol>
                <a:gridCol w="1117600">
                  <a:extLst>
                    <a:ext uri="{9D8B030D-6E8A-4147-A177-3AD203B41FA5}">
                      <a16:colId xmlns:a16="http://schemas.microsoft.com/office/drawing/2014/main" val="4226448624"/>
                    </a:ext>
                  </a:extLst>
                </a:gridCol>
              </a:tblGrid>
              <a:tr h="870966">
                <a:tc>
                  <a:txBody>
                    <a:bodyPr/>
                    <a:lstStyle/>
                    <a:p>
                      <a:pPr marL="0" marR="0" algn="ctr">
                        <a:lnSpc>
                          <a:spcPct val="115000"/>
                        </a:lnSpc>
                        <a:spcBef>
                          <a:spcPts val="0"/>
                        </a:spcBef>
                        <a:spcAft>
                          <a:spcPts val="0"/>
                        </a:spcAft>
                      </a:pPr>
                      <a:r>
                        <a:rPr lang="en-US" sz="2300" kern="100">
                          <a:effectLst/>
                          <a:latin typeface="Aptos"/>
                        </a:rPr>
                        <a:t>2024</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nSpc>
                          <a:spcPct val="115000"/>
                        </a:lnSpc>
                        <a:spcBef>
                          <a:spcPts val="0"/>
                        </a:spcBef>
                        <a:spcAft>
                          <a:spcPts val="0"/>
                        </a:spcAft>
                      </a:pPr>
                      <a:r>
                        <a:rPr lang="en-US" sz="2300" kern="100">
                          <a:effectLst/>
                          <a:latin typeface="Aptos"/>
                        </a:rPr>
                        <a:t>Percent of appointments that are within follow-up standards</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nSpc>
                          <a:spcPct val="115000"/>
                        </a:lnSpc>
                        <a:spcBef>
                          <a:spcPts val="0"/>
                        </a:spcBef>
                        <a:spcAft>
                          <a:spcPts val="0"/>
                        </a:spcAft>
                      </a:pPr>
                      <a:endParaRPr lang="en-US" sz="2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2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5927175"/>
                  </a:ext>
                </a:extLst>
              </a:tr>
              <a:tr h="443195">
                <a:tc>
                  <a:txBody>
                    <a:bodyPr/>
                    <a:lstStyle/>
                    <a:p>
                      <a:pPr marL="0" marR="0">
                        <a:lnSpc>
                          <a:spcPct val="115000"/>
                        </a:lnSpc>
                        <a:spcBef>
                          <a:spcPts val="0"/>
                        </a:spcBef>
                        <a:spcAft>
                          <a:spcPts val="0"/>
                        </a:spcAft>
                      </a:pPr>
                      <a:r>
                        <a:rPr lang="en-US" sz="2300" kern="100">
                          <a:effectLst/>
                          <a:latin typeface="Aptos"/>
                        </a:rPr>
                        <a:t>Service Type</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kern="100">
                          <a:effectLst/>
                          <a:latin typeface="Aptos"/>
                        </a:rPr>
                        <a:t>Goal</a:t>
                      </a:r>
                      <a:endParaRPr lang="en-US" sz="2300" b="1"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kern="100">
                          <a:effectLst/>
                          <a:latin typeface="Aptos"/>
                        </a:rPr>
                        <a:t>Q1</a:t>
                      </a:r>
                      <a:endParaRPr lang="en-US" sz="2300" b="1"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kern="100">
                          <a:effectLst/>
                          <a:latin typeface="Aptos"/>
                        </a:rPr>
                        <a:t>Q2</a:t>
                      </a:r>
                      <a:endParaRPr lang="en-US" sz="2300" b="1"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kern="100">
                          <a:effectLst/>
                          <a:latin typeface="Aptos"/>
                        </a:rPr>
                        <a:t>Q3</a:t>
                      </a:r>
                      <a:endParaRPr lang="en-US" sz="2300" b="1"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b="1" kern="100">
                          <a:effectLst/>
                          <a:latin typeface="Aptos"/>
                        </a:rPr>
                        <a:t>Q4</a:t>
                      </a:r>
                      <a:endParaRPr lang="en-US" sz="2300" b="1"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230916"/>
                  </a:ext>
                </a:extLst>
              </a:tr>
              <a:tr h="452762">
                <a:tc>
                  <a:txBody>
                    <a:bodyPr/>
                    <a:lstStyle/>
                    <a:p>
                      <a:pPr marL="0" marR="0">
                        <a:lnSpc>
                          <a:spcPct val="115000"/>
                        </a:lnSpc>
                        <a:spcBef>
                          <a:spcPts val="0"/>
                        </a:spcBef>
                        <a:spcAft>
                          <a:spcPts val="0"/>
                        </a:spcAft>
                      </a:pPr>
                      <a:r>
                        <a:rPr lang="en-US" sz="2300" kern="100">
                          <a:effectLst/>
                          <a:latin typeface="Aptos"/>
                        </a:rPr>
                        <a:t>Individual/Family Therapy</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kern="100">
                          <a:effectLst/>
                          <a:latin typeface="Aptos"/>
                        </a:rPr>
                        <a:t>30 days</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kern="100">
                          <a:effectLst/>
                          <a:latin typeface="Aptos"/>
                        </a:rPr>
                        <a:t>92.2%</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kern="100">
                          <a:effectLst/>
                          <a:latin typeface="Aptos"/>
                        </a:rPr>
                        <a:t>91.4%</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kern="100">
                          <a:effectLst/>
                          <a:latin typeface="Aptos"/>
                        </a:rPr>
                        <a:t>87.78%</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kern="100">
                          <a:effectLst/>
                          <a:latin typeface="Aptos"/>
                          <a:ea typeface="Times New Roman" panose="02020603050405020304" pitchFamily="18" charset="0"/>
                          <a:cs typeface="Times New Roman"/>
                        </a:rPr>
                        <a:t>88.5%</a:t>
                      </a: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086356"/>
                  </a:ext>
                </a:extLst>
              </a:tr>
              <a:tr h="450008">
                <a:tc>
                  <a:txBody>
                    <a:bodyPr/>
                    <a:lstStyle/>
                    <a:p>
                      <a:pPr marL="0" marR="0">
                        <a:lnSpc>
                          <a:spcPct val="115000"/>
                        </a:lnSpc>
                        <a:spcBef>
                          <a:spcPts val="0"/>
                        </a:spcBef>
                        <a:spcAft>
                          <a:spcPts val="0"/>
                        </a:spcAft>
                      </a:pPr>
                      <a:r>
                        <a:rPr lang="en-US" sz="2300" kern="100">
                          <a:effectLst/>
                          <a:latin typeface="Aptos"/>
                        </a:rPr>
                        <a:t>Medication Management</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kern="100">
                          <a:effectLst/>
                          <a:latin typeface="Aptos"/>
                        </a:rPr>
                        <a:t>180 days</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kern="100">
                          <a:effectLst/>
                          <a:latin typeface="Aptos"/>
                        </a:rPr>
                        <a:t>98.0%</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kern="100">
                          <a:effectLst/>
                          <a:latin typeface="Aptos"/>
                        </a:rPr>
                        <a:t>97.5%</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kern="100">
                          <a:effectLst/>
                          <a:latin typeface="Aptos"/>
                        </a:rPr>
                        <a:t>97.74%</a:t>
                      </a:r>
                      <a:endParaRPr lang="en-US" sz="2300" kern="100">
                        <a:effectLst/>
                        <a:latin typeface="Aptos"/>
                        <a:ea typeface="Times New Roman" panose="02020603050405020304" pitchFamily="18" charset="0"/>
                        <a:cs typeface="Times New Roman"/>
                      </a:endParaRP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300" kern="100">
                          <a:effectLst/>
                          <a:latin typeface="Aptos"/>
                          <a:ea typeface="Times New Roman" panose="02020603050405020304" pitchFamily="18" charset="0"/>
                          <a:cs typeface="Times New Roman"/>
                        </a:rPr>
                        <a:t>95.2%</a:t>
                      </a:r>
                    </a:p>
                  </a:txBody>
                  <a:tcPr marL="145768" marR="145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093114"/>
                  </a:ext>
                </a:extLst>
              </a:tr>
            </a:tbl>
          </a:graphicData>
        </a:graphic>
      </p:graphicFrame>
      <p:pic>
        <p:nvPicPr>
          <p:cNvPr id="3" name="Picture 2">
            <a:extLst>
              <a:ext uri="{FF2B5EF4-FFF2-40B4-BE49-F238E27FC236}">
                <a16:creationId xmlns:a16="http://schemas.microsoft.com/office/drawing/2014/main" id="{CEFAF517-C45F-9620-DFC2-AEEB085DC1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86046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124A568-229C-7CC5-205A-3153901A7AF2}"/>
              </a:ext>
            </a:extLst>
          </p:cNvPr>
          <p:cNvSpPr/>
          <p:nvPr/>
        </p:nvSpPr>
        <p:spPr>
          <a:xfrm>
            <a:off x="533400" y="927377"/>
            <a:ext cx="10820400" cy="4003040"/>
          </a:xfrm>
          <a:prstGeom prst="roundRect">
            <a:avLst/>
          </a:prstGeom>
          <a:solidFill>
            <a:schemeClr val="accent5">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ea typeface="Calibri"/>
                <a:cs typeface="Calibri"/>
              </a:rPr>
              <a:t>The body's supply of serotonin, the hormone involved in the regulation of a person's mood, is actually located in the gastro-intestinal tract rather than the brain.</a:t>
            </a:r>
          </a:p>
        </p:txBody>
      </p:sp>
      <p:pic>
        <p:nvPicPr>
          <p:cNvPr id="5" name="Picture 4">
            <a:extLst>
              <a:ext uri="{FF2B5EF4-FFF2-40B4-BE49-F238E27FC236}">
                <a16:creationId xmlns:a16="http://schemas.microsoft.com/office/drawing/2014/main" id="{748EBE58-B8FD-C177-CC51-3A70559421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25563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AB87-D227-6FC0-BFC1-76E477BCA52C}"/>
              </a:ext>
            </a:extLst>
          </p:cNvPr>
          <p:cNvSpPr>
            <a:spLocks noGrp="1"/>
          </p:cNvSpPr>
          <p:nvPr>
            <p:ph type="title"/>
          </p:nvPr>
        </p:nvSpPr>
        <p:spPr/>
        <p:txBody>
          <a:bodyPr/>
          <a:lstStyle/>
          <a:p>
            <a:r>
              <a:rPr lang="en-US">
                <a:latin typeface="Corbel"/>
              </a:rPr>
              <a:t>Network Adequacy:</a:t>
            </a:r>
            <a:br>
              <a:rPr lang="en-US">
                <a:latin typeface="Corbel"/>
              </a:rPr>
            </a:br>
            <a:r>
              <a:rPr lang="en-US">
                <a:latin typeface="Corbel"/>
              </a:rPr>
              <a:t>New Contract Requirement</a:t>
            </a:r>
            <a:endParaRPr lang="en-US">
              <a:solidFill>
                <a:srgbClr val="FF0000"/>
              </a:solidFill>
              <a:latin typeface="Corbel"/>
            </a:endParaRPr>
          </a:p>
        </p:txBody>
      </p:sp>
      <p:sp>
        <p:nvSpPr>
          <p:cNvPr id="3" name="Content Placeholder 2">
            <a:extLst>
              <a:ext uri="{FF2B5EF4-FFF2-40B4-BE49-F238E27FC236}">
                <a16:creationId xmlns:a16="http://schemas.microsoft.com/office/drawing/2014/main" id="{95B172E4-EAE1-B7AA-560D-2DE1250579C6}"/>
              </a:ext>
            </a:extLst>
          </p:cNvPr>
          <p:cNvSpPr>
            <a:spLocks noGrp="1"/>
          </p:cNvSpPr>
          <p:nvPr>
            <p:ph idx="1"/>
          </p:nvPr>
        </p:nvSpPr>
        <p:spPr/>
        <p:txBody>
          <a:bodyPr vert="horz" lIns="91440" tIns="45720" rIns="91440" bIns="45720" rtlCol="0" anchor="t">
            <a:normAutofit/>
          </a:bodyPr>
          <a:lstStyle/>
          <a:p>
            <a:r>
              <a:rPr lang="en-US" dirty="0">
                <a:latin typeface="Corbel"/>
              </a:rPr>
              <a:t>We anticipate a possible roster format update</a:t>
            </a:r>
            <a:endParaRPr lang="en-US" dirty="0">
              <a:solidFill>
                <a:srgbClr val="000000"/>
              </a:solidFill>
              <a:latin typeface="Corbel"/>
            </a:endParaRPr>
          </a:p>
          <a:p>
            <a:r>
              <a:rPr lang="en-US" dirty="0">
                <a:latin typeface="Corbel"/>
              </a:rPr>
              <a:t>After Hours-services between 5pm-8am and/or weekends.</a:t>
            </a:r>
          </a:p>
          <a:p>
            <a:r>
              <a:rPr lang="en-US" dirty="0">
                <a:latin typeface="Corbel"/>
              </a:rPr>
              <a:t> Inclusive of telehealth and in person.  </a:t>
            </a:r>
          </a:p>
          <a:p>
            <a:r>
              <a:rPr lang="en-US" dirty="0">
                <a:latin typeface="Corbel"/>
              </a:rPr>
              <a:t>Categories:</a:t>
            </a:r>
          </a:p>
          <a:p>
            <a:pPr lvl="1"/>
            <a:r>
              <a:rPr lang="en-US" dirty="0">
                <a:latin typeface="Corbel"/>
              </a:rPr>
              <a:t>Prescriber</a:t>
            </a:r>
          </a:p>
          <a:p>
            <a:pPr lvl="1"/>
            <a:r>
              <a:rPr lang="en-US" dirty="0">
                <a:latin typeface="Corbel"/>
              </a:rPr>
              <a:t>Other outpatient services </a:t>
            </a:r>
          </a:p>
          <a:p>
            <a:pPr marL="457200" lvl="1" indent="0">
              <a:buNone/>
            </a:pPr>
            <a:r>
              <a:rPr lang="en-US" dirty="0">
                <a:latin typeface="Corbel"/>
              </a:rPr>
              <a:t>		</a:t>
            </a:r>
          </a:p>
        </p:txBody>
      </p:sp>
      <p:pic>
        <p:nvPicPr>
          <p:cNvPr id="5" name="Picture 4" descr="A blue and black logo&#10;&#10;AI-generated content may be incorrect.">
            <a:extLst>
              <a:ext uri="{FF2B5EF4-FFF2-40B4-BE49-F238E27FC236}">
                <a16:creationId xmlns:a16="http://schemas.microsoft.com/office/drawing/2014/main" id="{01F9643F-A20B-8A60-A359-D5D7E2FD30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pic>
        <p:nvPicPr>
          <p:cNvPr id="4" name="Picture 3" descr="A qr code on a white background&#10;&#10;AI-generated content may be incorrect.">
            <a:extLst>
              <a:ext uri="{FF2B5EF4-FFF2-40B4-BE49-F238E27FC236}">
                <a16:creationId xmlns:a16="http://schemas.microsoft.com/office/drawing/2014/main" id="{2287086D-3C0D-A222-4A3F-ED73634693CF}"/>
              </a:ext>
            </a:extLst>
          </p:cNvPr>
          <p:cNvPicPr>
            <a:picLocks noChangeAspect="1"/>
          </p:cNvPicPr>
          <p:nvPr/>
        </p:nvPicPr>
        <p:blipFill>
          <a:blip r:embed="rId4"/>
          <a:stretch>
            <a:fillRect/>
          </a:stretch>
        </p:blipFill>
        <p:spPr>
          <a:xfrm>
            <a:off x="6616820" y="3702170"/>
            <a:ext cx="2095500" cy="2095500"/>
          </a:xfrm>
          <a:prstGeom prst="rect">
            <a:avLst/>
          </a:prstGeom>
        </p:spPr>
      </p:pic>
    </p:spTree>
    <p:extLst>
      <p:ext uri="{BB962C8B-B14F-4D97-AF65-F5344CB8AC3E}">
        <p14:creationId xmlns:p14="http://schemas.microsoft.com/office/powerpoint/2010/main" val="2116288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6D39-612D-92CC-04B4-76B24E281837}"/>
              </a:ext>
            </a:extLst>
          </p:cNvPr>
          <p:cNvSpPr>
            <a:spLocks noGrp="1"/>
          </p:cNvSpPr>
          <p:nvPr>
            <p:ph type="title"/>
          </p:nvPr>
        </p:nvSpPr>
        <p:spPr/>
        <p:txBody>
          <a:bodyPr/>
          <a:lstStyle/>
          <a:p>
            <a:r>
              <a:rPr lang="en-US">
                <a:latin typeface="Corbel"/>
              </a:rPr>
              <a:t>Provider Satisfaction Survey</a:t>
            </a:r>
            <a:endParaRPr lang="en-US"/>
          </a:p>
        </p:txBody>
      </p:sp>
      <p:sp>
        <p:nvSpPr>
          <p:cNvPr id="3" name="Content Placeholder 2">
            <a:extLst>
              <a:ext uri="{FF2B5EF4-FFF2-40B4-BE49-F238E27FC236}">
                <a16:creationId xmlns:a16="http://schemas.microsoft.com/office/drawing/2014/main" id="{66E3F414-0773-4467-B33D-AD49C85CA487}"/>
              </a:ext>
            </a:extLst>
          </p:cNvPr>
          <p:cNvSpPr>
            <a:spLocks noGrp="1"/>
          </p:cNvSpPr>
          <p:nvPr>
            <p:ph idx="1"/>
          </p:nvPr>
        </p:nvSpPr>
        <p:spPr/>
        <p:txBody>
          <a:bodyPr vert="horz" lIns="91440" tIns="45720" rIns="91440" bIns="45720" rtlCol="0" anchor="t">
            <a:normAutofit/>
          </a:bodyPr>
          <a:lstStyle/>
          <a:p>
            <a:r>
              <a:rPr lang="en-US">
                <a:latin typeface="Corbel"/>
              </a:rPr>
              <a:t>Survey to assess Provider Satisfaction with ABH UM</a:t>
            </a:r>
          </a:p>
          <a:p>
            <a:r>
              <a:rPr lang="en-US">
                <a:latin typeface="Corbel"/>
              </a:rPr>
              <a:t>2025 survey will be sent to providers this Friday by Humana </a:t>
            </a:r>
          </a:p>
        </p:txBody>
      </p:sp>
      <p:pic>
        <p:nvPicPr>
          <p:cNvPr id="4" name="Picture 3">
            <a:extLst>
              <a:ext uri="{FF2B5EF4-FFF2-40B4-BE49-F238E27FC236}">
                <a16:creationId xmlns:a16="http://schemas.microsoft.com/office/drawing/2014/main" id="{5491EDC8-E86F-E342-F4D4-6FA91288D3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graphicFrame>
        <p:nvGraphicFramePr>
          <p:cNvPr id="6" name="Table 5">
            <a:extLst>
              <a:ext uri="{FF2B5EF4-FFF2-40B4-BE49-F238E27FC236}">
                <a16:creationId xmlns:a16="http://schemas.microsoft.com/office/drawing/2014/main" id="{37203AA4-1EB5-D30C-8954-C9A183CD1185}"/>
              </a:ext>
            </a:extLst>
          </p:cNvPr>
          <p:cNvGraphicFramePr>
            <a:graphicFrameLocks noGrp="1"/>
          </p:cNvGraphicFramePr>
          <p:nvPr>
            <p:extLst>
              <p:ext uri="{D42A27DB-BD31-4B8C-83A1-F6EECF244321}">
                <p14:modId xmlns:p14="http://schemas.microsoft.com/office/powerpoint/2010/main" val="2075840234"/>
              </p:ext>
            </p:extLst>
          </p:nvPr>
        </p:nvGraphicFramePr>
        <p:xfrm>
          <a:off x="2247254" y="3099660"/>
          <a:ext cx="6869620" cy="1828800"/>
        </p:xfrm>
        <a:graphic>
          <a:graphicData uri="http://schemas.openxmlformats.org/drawingml/2006/table">
            <a:tbl>
              <a:tblPr firstRow="1" bandRow="1">
                <a:tableStyleId>{5C22544A-7EE6-4342-B048-85BDC9FD1C3A}</a:tableStyleId>
              </a:tblPr>
              <a:tblGrid>
                <a:gridCol w="1717405">
                  <a:extLst>
                    <a:ext uri="{9D8B030D-6E8A-4147-A177-3AD203B41FA5}">
                      <a16:colId xmlns:a16="http://schemas.microsoft.com/office/drawing/2014/main" val="1658169719"/>
                    </a:ext>
                  </a:extLst>
                </a:gridCol>
                <a:gridCol w="1717405">
                  <a:extLst>
                    <a:ext uri="{9D8B030D-6E8A-4147-A177-3AD203B41FA5}">
                      <a16:colId xmlns:a16="http://schemas.microsoft.com/office/drawing/2014/main" val="1242346524"/>
                    </a:ext>
                  </a:extLst>
                </a:gridCol>
                <a:gridCol w="1717405">
                  <a:extLst>
                    <a:ext uri="{9D8B030D-6E8A-4147-A177-3AD203B41FA5}">
                      <a16:colId xmlns:a16="http://schemas.microsoft.com/office/drawing/2014/main" val="311092813"/>
                    </a:ext>
                  </a:extLst>
                </a:gridCol>
                <a:gridCol w="1717405">
                  <a:extLst>
                    <a:ext uri="{9D8B030D-6E8A-4147-A177-3AD203B41FA5}">
                      <a16:colId xmlns:a16="http://schemas.microsoft.com/office/drawing/2014/main" val="3804116305"/>
                    </a:ext>
                  </a:extLst>
                </a:gridCol>
              </a:tblGrid>
              <a:tr h="457200">
                <a:tc>
                  <a:txBody>
                    <a:bodyPr/>
                    <a:lstStyle/>
                    <a:p>
                      <a:pPr marL="0" algn="ctr" rtl="0" eaLnBrk="1" latinLnBrk="0" hangingPunct="1">
                        <a:buNone/>
                      </a:pPr>
                      <a:r>
                        <a:rPr lang="en-US" sz="2000" kern="1200">
                          <a:solidFill>
                            <a:schemeClr val="tx1"/>
                          </a:solidFill>
                          <a:effectLst/>
                          <a:latin typeface="Aptos"/>
                        </a:rPr>
                        <a:t>Year</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Result</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Goal</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N</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35832113"/>
                  </a:ext>
                </a:extLst>
              </a:tr>
              <a:tr h="457200">
                <a:tc>
                  <a:txBody>
                    <a:bodyPr/>
                    <a:lstStyle/>
                    <a:p>
                      <a:pPr marL="0" algn="ctr" rtl="0" eaLnBrk="1" latinLnBrk="0" hangingPunct="1">
                        <a:buNone/>
                      </a:pPr>
                      <a:r>
                        <a:rPr lang="en-US" sz="2000" kern="1200">
                          <a:solidFill>
                            <a:schemeClr val="tx1"/>
                          </a:solidFill>
                          <a:effectLst/>
                          <a:latin typeface="Aptos"/>
                        </a:rPr>
                        <a:t>2024</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3.91</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4.3</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48</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83509666"/>
                  </a:ext>
                </a:extLst>
              </a:tr>
              <a:tr h="457200">
                <a:tc>
                  <a:txBody>
                    <a:bodyPr/>
                    <a:lstStyle/>
                    <a:p>
                      <a:pPr marL="0" algn="ctr" rtl="0" eaLnBrk="1" latinLnBrk="0" hangingPunct="1">
                        <a:buNone/>
                      </a:pPr>
                      <a:r>
                        <a:rPr lang="en-US" sz="2000" kern="1200">
                          <a:solidFill>
                            <a:schemeClr val="tx1"/>
                          </a:solidFill>
                          <a:effectLst/>
                          <a:latin typeface="Aptos"/>
                        </a:rPr>
                        <a:t>2023</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4.13</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4.3</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44</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41326633"/>
                  </a:ext>
                </a:extLst>
              </a:tr>
              <a:tr h="457200">
                <a:tc>
                  <a:txBody>
                    <a:bodyPr/>
                    <a:lstStyle/>
                    <a:p>
                      <a:pPr marL="0" algn="ctr" rtl="0" eaLnBrk="1" latinLnBrk="0" hangingPunct="1">
                        <a:buNone/>
                      </a:pPr>
                      <a:r>
                        <a:rPr lang="en-US" sz="2000" kern="1200">
                          <a:solidFill>
                            <a:schemeClr val="tx1"/>
                          </a:solidFill>
                          <a:effectLst/>
                          <a:latin typeface="Aptos"/>
                        </a:rPr>
                        <a:t>2022</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4.25</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4.2</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buNone/>
                      </a:pPr>
                      <a:r>
                        <a:rPr lang="en-US" sz="2000" kern="1200">
                          <a:solidFill>
                            <a:schemeClr val="tx1"/>
                          </a:solidFill>
                          <a:effectLst/>
                          <a:latin typeface="Aptos"/>
                        </a:rPr>
                        <a:t>70</a:t>
                      </a:r>
                      <a:endParaRPr lang="en-US" sz="20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88161899"/>
                  </a:ext>
                </a:extLst>
              </a:tr>
            </a:tbl>
          </a:graphicData>
        </a:graphic>
      </p:graphicFrame>
    </p:spTree>
    <p:extLst>
      <p:ext uri="{BB962C8B-B14F-4D97-AF65-F5344CB8AC3E}">
        <p14:creationId xmlns:p14="http://schemas.microsoft.com/office/powerpoint/2010/main" val="2215307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F12C-017D-F267-31FF-E4E4E676E052}"/>
              </a:ext>
            </a:extLst>
          </p:cNvPr>
          <p:cNvSpPr>
            <a:spLocks noGrp="1"/>
          </p:cNvSpPr>
          <p:nvPr>
            <p:ph type="title"/>
          </p:nvPr>
        </p:nvSpPr>
        <p:spPr>
          <a:xfrm>
            <a:off x="651294" y="537653"/>
            <a:ext cx="10515600" cy="1325563"/>
          </a:xfrm>
        </p:spPr>
        <p:txBody>
          <a:bodyPr/>
          <a:lstStyle/>
          <a:p>
            <a:r>
              <a:rPr lang="en-US"/>
              <a:t>Member Experience Survey</a:t>
            </a:r>
          </a:p>
        </p:txBody>
      </p:sp>
      <p:graphicFrame>
        <p:nvGraphicFramePr>
          <p:cNvPr id="5" name="Content Placeholder 4">
            <a:extLst>
              <a:ext uri="{FF2B5EF4-FFF2-40B4-BE49-F238E27FC236}">
                <a16:creationId xmlns:a16="http://schemas.microsoft.com/office/drawing/2014/main" id="{467E7E31-4A06-2174-1006-6ED5392D4BF8}"/>
              </a:ext>
            </a:extLst>
          </p:cNvPr>
          <p:cNvGraphicFramePr>
            <a:graphicFrameLocks noGrp="1"/>
          </p:cNvGraphicFramePr>
          <p:nvPr>
            <p:ph idx="1"/>
            <p:extLst>
              <p:ext uri="{D42A27DB-BD31-4B8C-83A1-F6EECF244321}">
                <p14:modId xmlns:p14="http://schemas.microsoft.com/office/powerpoint/2010/main" val="2416094644"/>
              </p:ext>
            </p:extLst>
          </p:nvPr>
        </p:nvGraphicFramePr>
        <p:xfrm>
          <a:off x="2559170" y="1984075"/>
          <a:ext cx="7387226" cy="2883822"/>
        </p:xfrm>
        <a:graphic>
          <a:graphicData uri="http://schemas.openxmlformats.org/drawingml/2006/table">
            <a:tbl>
              <a:tblPr firstRow="1" firstCol="1" bandRow="1">
                <a:tableStyleId>{5C22544A-7EE6-4342-B048-85BDC9FD1C3A}</a:tableStyleId>
              </a:tblPr>
              <a:tblGrid>
                <a:gridCol w="2824291">
                  <a:extLst>
                    <a:ext uri="{9D8B030D-6E8A-4147-A177-3AD203B41FA5}">
                      <a16:colId xmlns:a16="http://schemas.microsoft.com/office/drawing/2014/main" val="4217889510"/>
                    </a:ext>
                  </a:extLst>
                </a:gridCol>
                <a:gridCol w="1249364">
                  <a:extLst>
                    <a:ext uri="{9D8B030D-6E8A-4147-A177-3AD203B41FA5}">
                      <a16:colId xmlns:a16="http://schemas.microsoft.com/office/drawing/2014/main" val="3287937742"/>
                    </a:ext>
                  </a:extLst>
                </a:gridCol>
                <a:gridCol w="1239021">
                  <a:extLst>
                    <a:ext uri="{9D8B030D-6E8A-4147-A177-3AD203B41FA5}">
                      <a16:colId xmlns:a16="http://schemas.microsoft.com/office/drawing/2014/main" val="1182742691"/>
                    </a:ext>
                  </a:extLst>
                </a:gridCol>
                <a:gridCol w="1037275">
                  <a:extLst>
                    <a:ext uri="{9D8B030D-6E8A-4147-A177-3AD203B41FA5}">
                      <a16:colId xmlns:a16="http://schemas.microsoft.com/office/drawing/2014/main" val="1055307047"/>
                    </a:ext>
                  </a:extLst>
                </a:gridCol>
                <a:gridCol w="1037275">
                  <a:extLst>
                    <a:ext uri="{9D8B030D-6E8A-4147-A177-3AD203B41FA5}">
                      <a16:colId xmlns:a16="http://schemas.microsoft.com/office/drawing/2014/main" val="3420028253"/>
                    </a:ext>
                  </a:extLst>
                </a:gridCol>
              </a:tblGrid>
              <a:tr h="480637">
                <a:tc>
                  <a:txBody>
                    <a:bodyPr/>
                    <a:lstStyle/>
                    <a:p>
                      <a:pPr marL="228600" marR="0" algn="ctr">
                        <a:lnSpc>
                          <a:spcPct val="115000"/>
                        </a:lnSpc>
                        <a:spcAft>
                          <a:spcPts val="1000"/>
                        </a:spcAft>
                      </a:pPr>
                      <a:r>
                        <a:rPr lang="en-US" sz="2000">
                          <a:solidFill>
                            <a:srgbClr val="000000"/>
                          </a:solidFill>
                          <a:effectLst/>
                          <a:latin typeface="Aptos"/>
                        </a:rPr>
                        <a:t>Category</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28600" marR="0" algn="ctr">
                        <a:lnSpc>
                          <a:spcPct val="115000"/>
                        </a:lnSpc>
                        <a:spcAft>
                          <a:spcPts val="1000"/>
                        </a:spcAft>
                      </a:pPr>
                      <a:r>
                        <a:rPr lang="en-US" sz="2000">
                          <a:solidFill>
                            <a:srgbClr val="000000"/>
                          </a:solidFill>
                          <a:effectLst/>
                          <a:latin typeface="Aptos"/>
                        </a:rPr>
                        <a:t>Goal</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25437198"/>
                  </a:ext>
                </a:extLst>
              </a:tr>
              <a:tr h="480637">
                <a:tc>
                  <a:txBody>
                    <a:bodyPr/>
                    <a:lstStyle/>
                    <a:p>
                      <a:pPr marL="0" marR="0">
                        <a:lnSpc>
                          <a:spcPct val="115000"/>
                        </a:lnSpc>
                        <a:spcAft>
                          <a:spcPts val="1000"/>
                        </a:spcAft>
                      </a:pPr>
                      <a:r>
                        <a:rPr lang="en-US" sz="2000">
                          <a:solidFill>
                            <a:srgbClr val="000000"/>
                          </a:solidFill>
                          <a:effectLst/>
                          <a:latin typeface="Aptos"/>
                        </a:rPr>
                        <a:t>Services</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2860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4.4</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4.4</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02435396"/>
                  </a:ext>
                </a:extLst>
              </a:tr>
              <a:tr h="480637">
                <a:tc>
                  <a:txBody>
                    <a:bodyPr/>
                    <a:lstStyle/>
                    <a:p>
                      <a:pPr marL="0" marR="0">
                        <a:lnSpc>
                          <a:spcPct val="115000"/>
                        </a:lnSpc>
                        <a:spcAft>
                          <a:spcPts val="1000"/>
                        </a:spcAft>
                      </a:pPr>
                      <a:r>
                        <a:rPr lang="en-US" sz="2000">
                          <a:solidFill>
                            <a:srgbClr val="000000"/>
                          </a:solidFill>
                          <a:effectLst/>
                          <a:latin typeface="Aptos"/>
                        </a:rPr>
                        <a:t>Accessibility</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2860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4.4</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4.4</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47908269"/>
                  </a:ext>
                </a:extLst>
              </a:tr>
              <a:tr h="480637">
                <a:tc>
                  <a:txBody>
                    <a:bodyPr/>
                    <a:lstStyle/>
                    <a:p>
                      <a:pPr marL="0" marR="0">
                        <a:lnSpc>
                          <a:spcPct val="115000"/>
                        </a:lnSpc>
                        <a:spcAft>
                          <a:spcPts val="1000"/>
                        </a:spcAft>
                      </a:pPr>
                      <a:r>
                        <a:rPr lang="en-US" sz="2000">
                          <a:solidFill>
                            <a:srgbClr val="000000"/>
                          </a:solidFill>
                          <a:effectLst/>
                          <a:latin typeface="Aptos"/>
                        </a:rPr>
                        <a:t>Availability</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2860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4.6</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4.7</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4.6</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57689449"/>
                  </a:ext>
                </a:extLst>
              </a:tr>
              <a:tr h="480637">
                <a:tc>
                  <a:txBody>
                    <a:bodyPr/>
                    <a:lstStyle/>
                    <a:p>
                      <a:pPr marL="0" marR="0">
                        <a:lnSpc>
                          <a:spcPct val="115000"/>
                        </a:lnSpc>
                        <a:spcAft>
                          <a:spcPts val="1000"/>
                        </a:spcAft>
                      </a:pPr>
                      <a:r>
                        <a:rPr lang="en-US" sz="2000">
                          <a:solidFill>
                            <a:srgbClr val="000000"/>
                          </a:solidFill>
                          <a:effectLst/>
                          <a:latin typeface="Aptos"/>
                        </a:rPr>
                        <a:t>Acceptability</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2860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72593480"/>
                  </a:ext>
                </a:extLst>
              </a:tr>
              <a:tr h="480637">
                <a:tc>
                  <a:txBody>
                    <a:bodyPr/>
                    <a:lstStyle/>
                    <a:p>
                      <a:pPr marL="0" marR="0">
                        <a:lnSpc>
                          <a:spcPct val="115000"/>
                        </a:lnSpc>
                        <a:spcAft>
                          <a:spcPts val="1000"/>
                        </a:spcAft>
                      </a:pPr>
                      <a:r>
                        <a:rPr lang="en-US" sz="2000">
                          <a:solidFill>
                            <a:srgbClr val="000000"/>
                          </a:solidFill>
                          <a:effectLst/>
                          <a:latin typeface="Aptos"/>
                        </a:rPr>
                        <a:t>Overall Satisfaction</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2860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4.5</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4.6</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4.6</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51501955"/>
                  </a:ext>
                </a:extLst>
              </a:tr>
            </a:tbl>
          </a:graphicData>
        </a:graphic>
      </p:graphicFrame>
      <p:pic>
        <p:nvPicPr>
          <p:cNvPr id="4" name="Picture 3">
            <a:extLst>
              <a:ext uri="{FF2B5EF4-FFF2-40B4-BE49-F238E27FC236}">
                <a16:creationId xmlns:a16="http://schemas.microsoft.com/office/drawing/2014/main" id="{6DE2AB93-8FB6-E5F1-765E-E5A3BA3D1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301044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3099-8CBA-6C2D-985A-260396DE12EC}"/>
              </a:ext>
            </a:extLst>
          </p:cNvPr>
          <p:cNvSpPr>
            <a:spLocks noGrp="1"/>
          </p:cNvSpPr>
          <p:nvPr>
            <p:ph type="title"/>
          </p:nvPr>
        </p:nvSpPr>
        <p:spPr/>
        <p:txBody>
          <a:bodyPr/>
          <a:lstStyle/>
          <a:p>
            <a:r>
              <a:rPr lang="en-US">
                <a:latin typeface="Corbel"/>
              </a:rPr>
              <a:t>Member Inquiries and Complaints</a:t>
            </a:r>
            <a:endParaRPr lang="en-US"/>
          </a:p>
        </p:txBody>
      </p:sp>
      <p:sp>
        <p:nvSpPr>
          <p:cNvPr id="3" name="Content Placeholder 2">
            <a:extLst>
              <a:ext uri="{FF2B5EF4-FFF2-40B4-BE49-F238E27FC236}">
                <a16:creationId xmlns:a16="http://schemas.microsoft.com/office/drawing/2014/main" id="{D44F407D-1FD2-2ADB-DBB1-460A3874F47E}"/>
              </a:ext>
            </a:extLst>
          </p:cNvPr>
          <p:cNvSpPr>
            <a:spLocks noGrp="1"/>
          </p:cNvSpPr>
          <p:nvPr>
            <p:ph idx="1"/>
          </p:nvPr>
        </p:nvSpPr>
        <p:spPr/>
        <p:txBody>
          <a:bodyPr vert="horz" lIns="91440" tIns="45720" rIns="91440" bIns="45720" rtlCol="0" anchor="t">
            <a:normAutofit/>
          </a:bodyPr>
          <a:lstStyle/>
          <a:p>
            <a:pPr marL="0" indent="0">
              <a:buNone/>
            </a:pPr>
            <a:r>
              <a:rPr lang="en-US">
                <a:latin typeface="Corbel"/>
              </a:rPr>
              <a:t>Polls:</a:t>
            </a:r>
          </a:p>
          <a:p>
            <a:r>
              <a:rPr lang="en-US">
                <a:latin typeface="Corbel"/>
              </a:rPr>
              <a:t>What do members ask about the most?</a:t>
            </a:r>
          </a:p>
          <a:p>
            <a:r>
              <a:rPr lang="en-US">
                <a:latin typeface="Corbel"/>
              </a:rPr>
              <a:t>What do members complain about the most?</a:t>
            </a:r>
            <a:endParaRPr lang="en-US"/>
          </a:p>
        </p:txBody>
      </p:sp>
      <p:pic>
        <p:nvPicPr>
          <p:cNvPr id="5" name="Picture 4">
            <a:extLst>
              <a:ext uri="{FF2B5EF4-FFF2-40B4-BE49-F238E27FC236}">
                <a16:creationId xmlns:a16="http://schemas.microsoft.com/office/drawing/2014/main" id="{F9CE4B56-9BE3-852B-820B-682F55DF36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3903595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A748-68D1-FE9F-9E86-6CA5621B066C}"/>
              </a:ext>
            </a:extLst>
          </p:cNvPr>
          <p:cNvSpPr>
            <a:spLocks noGrp="1"/>
          </p:cNvSpPr>
          <p:nvPr>
            <p:ph type="title"/>
          </p:nvPr>
        </p:nvSpPr>
        <p:spPr/>
        <p:txBody>
          <a:bodyPr/>
          <a:lstStyle/>
          <a:p>
            <a:r>
              <a:rPr lang="en-US"/>
              <a:t>Member Safety</a:t>
            </a:r>
          </a:p>
        </p:txBody>
      </p:sp>
      <p:graphicFrame>
        <p:nvGraphicFramePr>
          <p:cNvPr id="4" name="Content Placeholder 3">
            <a:extLst>
              <a:ext uri="{FF2B5EF4-FFF2-40B4-BE49-F238E27FC236}">
                <a16:creationId xmlns:a16="http://schemas.microsoft.com/office/drawing/2014/main" id="{2E22712A-7BBE-B14B-AB9E-A28035EA63E9}"/>
              </a:ext>
            </a:extLst>
          </p:cNvPr>
          <p:cNvGraphicFramePr>
            <a:graphicFrameLocks noGrp="1"/>
          </p:cNvGraphicFramePr>
          <p:nvPr>
            <p:ph idx="1"/>
            <p:extLst>
              <p:ext uri="{D42A27DB-BD31-4B8C-83A1-F6EECF244321}">
                <p14:modId xmlns:p14="http://schemas.microsoft.com/office/powerpoint/2010/main" val="3078538517"/>
              </p:ext>
            </p:extLst>
          </p:nvPr>
        </p:nvGraphicFramePr>
        <p:xfrm>
          <a:off x="2730500" y="1690688"/>
          <a:ext cx="7721599" cy="3524854"/>
        </p:xfrm>
        <a:graphic>
          <a:graphicData uri="http://schemas.openxmlformats.org/drawingml/2006/table">
            <a:tbl>
              <a:tblPr firstRow="1" firstCol="1" bandRow="1">
                <a:tableStyleId>{5C22544A-7EE6-4342-B048-85BDC9FD1C3A}</a:tableStyleId>
              </a:tblPr>
              <a:tblGrid>
                <a:gridCol w="3420709">
                  <a:extLst>
                    <a:ext uri="{9D8B030D-6E8A-4147-A177-3AD203B41FA5}">
                      <a16:colId xmlns:a16="http://schemas.microsoft.com/office/drawing/2014/main" val="1256132837"/>
                    </a:ext>
                  </a:extLst>
                </a:gridCol>
                <a:gridCol w="1600331">
                  <a:extLst>
                    <a:ext uri="{9D8B030D-6E8A-4147-A177-3AD203B41FA5}">
                      <a16:colId xmlns:a16="http://schemas.microsoft.com/office/drawing/2014/main" val="2709973099"/>
                    </a:ext>
                  </a:extLst>
                </a:gridCol>
                <a:gridCol w="1600331">
                  <a:extLst>
                    <a:ext uri="{9D8B030D-6E8A-4147-A177-3AD203B41FA5}">
                      <a16:colId xmlns:a16="http://schemas.microsoft.com/office/drawing/2014/main" val="2451604112"/>
                    </a:ext>
                  </a:extLst>
                </a:gridCol>
                <a:gridCol w="1100228">
                  <a:extLst>
                    <a:ext uri="{9D8B030D-6E8A-4147-A177-3AD203B41FA5}">
                      <a16:colId xmlns:a16="http://schemas.microsoft.com/office/drawing/2014/main" val="1542867839"/>
                    </a:ext>
                  </a:extLst>
                </a:gridCol>
              </a:tblGrid>
              <a:tr h="437194">
                <a:tc>
                  <a:txBody>
                    <a:bodyPr/>
                    <a:lstStyle/>
                    <a:p>
                      <a:pPr marL="0" marR="0" algn="ctr">
                        <a:lnSpc>
                          <a:spcPct val="115000"/>
                        </a:lnSpc>
                        <a:spcAft>
                          <a:spcPts val="1000"/>
                        </a:spcAft>
                      </a:pPr>
                      <a:r>
                        <a:rPr lang="en-US" sz="2000">
                          <a:solidFill>
                            <a:srgbClr val="000000"/>
                          </a:solidFill>
                          <a:effectLst/>
                          <a:latin typeface="Aptos"/>
                        </a:rPr>
                        <a:t>Category</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2024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15610834"/>
                  </a:ext>
                </a:extLst>
              </a:tr>
              <a:tr h="514610">
                <a:tc>
                  <a:txBody>
                    <a:bodyPr/>
                    <a:lstStyle/>
                    <a:p>
                      <a:pPr marL="0" marR="0">
                        <a:lnSpc>
                          <a:spcPct val="115000"/>
                        </a:lnSpc>
                        <a:spcAft>
                          <a:spcPts val="1000"/>
                        </a:spcAft>
                      </a:pPr>
                      <a:r>
                        <a:rPr lang="en-US" sz="2000">
                          <a:solidFill>
                            <a:srgbClr val="000000"/>
                          </a:solidFill>
                          <a:effectLst/>
                          <a:latin typeface="Aptos"/>
                        </a:rPr>
                        <a:t>Quality of Care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0</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0</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0</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96671350"/>
                  </a:ext>
                </a:extLst>
              </a:tr>
              <a:tr h="514610">
                <a:tc>
                  <a:txBody>
                    <a:bodyPr/>
                    <a:lstStyle/>
                    <a:p>
                      <a:pPr marL="0" marR="0">
                        <a:lnSpc>
                          <a:spcPct val="115000"/>
                        </a:lnSpc>
                        <a:spcAft>
                          <a:spcPts val="1000"/>
                        </a:spcAft>
                      </a:pPr>
                      <a:r>
                        <a:rPr lang="en-US" sz="2000">
                          <a:solidFill>
                            <a:srgbClr val="000000"/>
                          </a:solidFill>
                          <a:effectLst/>
                          <a:latin typeface="Aptos"/>
                        </a:rPr>
                        <a:t>Enrollee Death</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11</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8</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3</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95154885"/>
                  </a:ext>
                </a:extLst>
              </a:tr>
              <a:tr h="514610">
                <a:tc>
                  <a:txBody>
                    <a:bodyPr/>
                    <a:lstStyle/>
                    <a:p>
                      <a:pPr marL="0" marR="0">
                        <a:lnSpc>
                          <a:spcPct val="115000"/>
                        </a:lnSpc>
                        <a:spcAft>
                          <a:spcPts val="1000"/>
                        </a:spcAft>
                      </a:pPr>
                      <a:r>
                        <a:rPr lang="en-US" sz="2000">
                          <a:solidFill>
                            <a:srgbClr val="000000"/>
                          </a:solidFill>
                          <a:effectLst/>
                          <a:latin typeface="Aptos"/>
                        </a:rPr>
                        <a:t>Enrollee Homicide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0</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0</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0</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83061946"/>
                  </a:ext>
                </a:extLst>
              </a:tr>
              <a:tr h="514610">
                <a:tc>
                  <a:txBody>
                    <a:bodyPr/>
                    <a:lstStyle/>
                    <a:p>
                      <a:pPr marL="0" marR="0">
                        <a:lnSpc>
                          <a:spcPct val="115000"/>
                        </a:lnSpc>
                        <a:spcAft>
                          <a:spcPts val="1000"/>
                        </a:spcAft>
                      </a:pPr>
                      <a:r>
                        <a:rPr lang="en-US" sz="2000">
                          <a:solidFill>
                            <a:srgbClr val="000000"/>
                          </a:solidFill>
                          <a:effectLst/>
                          <a:latin typeface="Aptos"/>
                        </a:rPr>
                        <a:t>Elopement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174</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38</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10</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80227133"/>
                  </a:ext>
                </a:extLst>
              </a:tr>
              <a:tr h="514610">
                <a:tc>
                  <a:txBody>
                    <a:bodyPr/>
                    <a:lstStyle/>
                    <a:p>
                      <a:pPr marL="0" marR="0">
                        <a:lnSpc>
                          <a:spcPct val="115000"/>
                        </a:lnSpc>
                        <a:spcAft>
                          <a:spcPts val="1000"/>
                        </a:spcAft>
                      </a:pPr>
                      <a:r>
                        <a:rPr lang="en-US" sz="2000">
                          <a:solidFill>
                            <a:srgbClr val="000000"/>
                          </a:solidFill>
                          <a:effectLst/>
                          <a:latin typeface="Aptos"/>
                        </a:rPr>
                        <a:t>LEO Involvement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19</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14</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11</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3525300"/>
                  </a:ext>
                </a:extLst>
              </a:tr>
              <a:tr h="514610">
                <a:tc>
                  <a:txBody>
                    <a:bodyPr/>
                    <a:lstStyle/>
                    <a:p>
                      <a:pPr marL="0" marR="0">
                        <a:lnSpc>
                          <a:spcPct val="115000"/>
                        </a:lnSpc>
                        <a:spcAft>
                          <a:spcPts val="1000"/>
                        </a:spcAft>
                      </a:pPr>
                      <a:r>
                        <a:rPr lang="en-US" sz="2000">
                          <a:solidFill>
                            <a:srgbClr val="000000"/>
                          </a:solidFill>
                          <a:effectLst/>
                          <a:latin typeface="Aptos"/>
                        </a:rPr>
                        <a:t>Other Reportable Incident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24</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13</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2000">
                          <a:solidFill>
                            <a:srgbClr val="000000"/>
                          </a:solidFill>
                          <a:effectLst/>
                          <a:latin typeface="Aptos"/>
                        </a:rPr>
                        <a:t>12</a:t>
                      </a: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8611953"/>
                  </a:ext>
                </a:extLst>
              </a:tr>
            </a:tbl>
          </a:graphicData>
        </a:graphic>
      </p:graphicFrame>
      <p:pic>
        <p:nvPicPr>
          <p:cNvPr id="3" name="Picture 2">
            <a:extLst>
              <a:ext uri="{FF2B5EF4-FFF2-40B4-BE49-F238E27FC236}">
                <a16:creationId xmlns:a16="http://schemas.microsoft.com/office/drawing/2014/main" id="{6142CED4-59E6-4F16-CF80-0D4A670294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184930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Housekeeping</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orbel"/>
              </a:rPr>
              <a:t>Please enter all questions into the “chat” and ABH will monitor those.</a:t>
            </a:r>
          </a:p>
          <a:p>
            <a:r>
              <a:rPr lang="en-US" dirty="0">
                <a:latin typeface="Corbel"/>
              </a:rPr>
              <a:t>Please mute unless you are speaking</a:t>
            </a:r>
          </a:p>
          <a:p>
            <a:r>
              <a:rPr lang="en-US" dirty="0">
                <a:latin typeface="Corbel"/>
              </a:rPr>
              <a:t>Launch Attendance Poll </a:t>
            </a:r>
            <a:endParaRPr lang="en-US" dirty="0"/>
          </a:p>
          <a:p>
            <a:pPr marL="0" indent="0">
              <a:buNone/>
            </a:pPr>
            <a:endParaRPr lang="en-US"/>
          </a:p>
          <a:p>
            <a:pPr marL="0" indent="0">
              <a:buNone/>
            </a:pPr>
            <a:endParaRPr lang="en-US"/>
          </a:p>
        </p:txBody>
      </p:sp>
      <p:pic>
        <p:nvPicPr>
          <p:cNvPr id="4" name="Picture 3">
            <a:extLst>
              <a:ext uri="{FF2B5EF4-FFF2-40B4-BE49-F238E27FC236}">
                <a16:creationId xmlns:a16="http://schemas.microsoft.com/office/drawing/2014/main" id="{6330D34F-22CB-C64A-E4B6-55EADDE865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2350739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00B5-AB24-98AA-A792-0266BCA8ED75}"/>
              </a:ext>
            </a:extLst>
          </p:cNvPr>
          <p:cNvSpPr>
            <a:spLocks noGrp="1"/>
          </p:cNvSpPr>
          <p:nvPr>
            <p:ph type="title"/>
          </p:nvPr>
        </p:nvSpPr>
        <p:spPr>
          <a:xfrm>
            <a:off x="838200" y="2496142"/>
            <a:ext cx="10515600" cy="1325563"/>
          </a:xfrm>
        </p:spPr>
        <p:txBody>
          <a:bodyPr/>
          <a:lstStyle/>
          <a:p>
            <a:pPr algn="ctr"/>
            <a:r>
              <a:rPr lang="en-US">
                <a:latin typeface="Corbel"/>
              </a:rPr>
              <a:t>ABH Audits &amp; Provider Information</a:t>
            </a:r>
            <a:endParaRPr lang="en-US"/>
          </a:p>
        </p:txBody>
      </p:sp>
      <p:pic>
        <p:nvPicPr>
          <p:cNvPr id="4" name="Picture 3" descr="A blue and black logo&#10;&#10;AI-generated content may be incorrect.">
            <a:extLst>
              <a:ext uri="{FF2B5EF4-FFF2-40B4-BE49-F238E27FC236}">
                <a16:creationId xmlns:a16="http://schemas.microsoft.com/office/drawing/2014/main" id="{516C5C48-0CCE-CBA7-288F-EE350C5325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357899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E959-49E5-A3EE-67A4-FC90470B9E7D}"/>
              </a:ext>
            </a:extLst>
          </p:cNvPr>
          <p:cNvSpPr>
            <a:spLocks noGrp="1"/>
          </p:cNvSpPr>
          <p:nvPr>
            <p:ph type="title"/>
          </p:nvPr>
        </p:nvSpPr>
        <p:spPr>
          <a:xfrm>
            <a:off x="838200" y="738936"/>
            <a:ext cx="10515600" cy="1325563"/>
          </a:xfrm>
        </p:spPr>
        <p:txBody>
          <a:bodyPr/>
          <a:lstStyle/>
          <a:p>
            <a:r>
              <a:rPr lang="en-US">
                <a:latin typeface="Corbel"/>
              </a:rPr>
              <a:t>Medical Record Audits</a:t>
            </a:r>
          </a:p>
        </p:txBody>
      </p:sp>
      <p:sp>
        <p:nvSpPr>
          <p:cNvPr id="6" name="Content Placeholder 5">
            <a:extLst>
              <a:ext uri="{FF2B5EF4-FFF2-40B4-BE49-F238E27FC236}">
                <a16:creationId xmlns:a16="http://schemas.microsoft.com/office/drawing/2014/main" id="{B2E39470-633F-5A50-D52A-F6BBB8E901A4}"/>
              </a:ext>
            </a:extLst>
          </p:cNvPr>
          <p:cNvSpPr>
            <a:spLocks noGrp="1"/>
          </p:cNvSpPr>
          <p:nvPr>
            <p:ph idx="1"/>
          </p:nvPr>
        </p:nvSpPr>
        <p:spPr>
          <a:xfrm>
            <a:off x="1226389" y="1810104"/>
            <a:ext cx="10515600" cy="4351338"/>
          </a:xfrm>
        </p:spPr>
        <p:txBody>
          <a:bodyPr vert="horz" lIns="91440" tIns="45720" rIns="91440" bIns="45720" rtlCol="0" anchor="t">
            <a:normAutofit/>
          </a:bodyPr>
          <a:lstStyle/>
          <a:p>
            <a:r>
              <a:rPr lang="en-US">
                <a:latin typeface="Corbel"/>
              </a:rPr>
              <a:t>Medical Records Documentation</a:t>
            </a:r>
            <a:endParaRPr lang="en-US"/>
          </a:p>
          <a:p>
            <a:pPr lvl="1"/>
            <a:r>
              <a:rPr lang="en-US">
                <a:latin typeface="Corbel"/>
              </a:rPr>
              <a:t>Highest Scores: Individual/Family Therapy</a:t>
            </a:r>
          </a:p>
          <a:p>
            <a:pPr lvl="1"/>
            <a:r>
              <a:rPr lang="en-US">
                <a:latin typeface="Corbel"/>
              </a:rPr>
              <a:t>Lowest Scores:  In Depths/Justification &amp; Targeted Case Management Assessments</a:t>
            </a:r>
            <a:endParaRPr lang="en-US"/>
          </a:p>
          <a:p>
            <a:pPr lvl="1"/>
            <a:r>
              <a:rPr lang="en-US"/>
              <a:t>Coordination of Care</a:t>
            </a:r>
          </a:p>
          <a:p>
            <a:pPr lvl="2">
              <a:buFont typeface="Wingdings" panose="020B0604020202020204" pitchFamily="34" charset="0"/>
              <a:buChar char="§"/>
            </a:pPr>
            <a:r>
              <a:rPr lang="en-US">
                <a:latin typeface="Corbel"/>
              </a:rPr>
              <a:t>BH to BH 100%</a:t>
            </a:r>
          </a:p>
          <a:p>
            <a:pPr lvl="2">
              <a:buFont typeface="Wingdings" panose="020B0604020202020204" pitchFamily="34" charset="0"/>
              <a:buChar char="§"/>
            </a:pPr>
            <a:r>
              <a:rPr lang="en-US">
                <a:latin typeface="Corbel"/>
              </a:rPr>
              <a:t>BH to Medical: 99%</a:t>
            </a:r>
          </a:p>
          <a:p>
            <a:pPr marL="0" indent="0">
              <a:buNone/>
            </a:pPr>
            <a:endParaRPr lang="en-US"/>
          </a:p>
        </p:txBody>
      </p:sp>
      <p:pic>
        <p:nvPicPr>
          <p:cNvPr id="3" name="Picture 2">
            <a:extLst>
              <a:ext uri="{FF2B5EF4-FFF2-40B4-BE49-F238E27FC236}">
                <a16:creationId xmlns:a16="http://schemas.microsoft.com/office/drawing/2014/main" id="{29587EA9-82E2-E6AA-B194-2FBF36F2AA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3396735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53E0-0B43-ECC7-1CE7-5E6E05C35DF6}"/>
              </a:ext>
            </a:extLst>
          </p:cNvPr>
          <p:cNvSpPr>
            <a:spLocks noGrp="1"/>
          </p:cNvSpPr>
          <p:nvPr>
            <p:ph type="title"/>
          </p:nvPr>
        </p:nvSpPr>
        <p:spPr>
          <a:xfrm>
            <a:off x="507521" y="480144"/>
            <a:ext cx="10515600" cy="1325563"/>
          </a:xfrm>
        </p:spPr>
        <p:txBody>
          <a:bodyPr>
            <a:normAutofit fontScale="90000"/>
          </a:bodyPr>
          <a:lstStyle/>
          <a:p>
            <a:r>
              <a:rPr lang="en-US"/>
              <a:t>Medical Record Audits</a:t>
            </a:r>
            <a:endParaRPr lang="en-US" b="0">
              <a:solidFill>
                <a:srgbClr val="000000"/>
              </a:solidFill>
            </a:endParaRPr>
          </a:p>
          <a:p>
            <a:r>
              <a:rPr lang="en-US">
                <a:latin typeface="Corbel"/>
              </a:rPr>
              <a:t>     Psychotropic Medication New Requirement</a:t>
            </a:r>
          </a:p>
        </p:txBody>
      </p:sp>
      <p:sp>
        <p:nvSpPr>
          <p:cNvPr id="3" name="Content Placeholder 2">
            <a:extLst>
              <a:ext uri="{FF2B5EF4-FFF2-40B4-BE49-F238E27FC236}">
                <a16:creationId xmlns:a16="http://schemas.microsoft.com/office/drawing/2014/main" id="{5DFD2C34-016D-6F4E-470E-8C7F93004125}"/>
              </a:ext>
            </a:extLst>
          </p:cNvPr>
          <p:cNvSpPr>
            <a:spLocks noGrp="1"/>
          </p:cNvSpPr>
          <p:nvPr>
            <p:ph idx="1"/>
          </p:nvPr>
        </p:nvSpPr>
        <p:spPr>
          <a:xfrm>
            <a:off x="838200" y="1811248"/>
            <a:ext cx="10515600" cy="4351338"/>
          </a:xfrm>
        </p:spPr>
        <p:txBody>
          <a:bodyPr vert="horz" lIns="91440" tIns="45720" rIns="91440" bIns="45720" rtlCol="0" anchor="t">
            <a:normAutofit/>
          </a:bodyPr>
          <a:lstStyle/>
          <a:p>
            <a:r>
              <a:rPr lang="en-US" sz="2800">
                <a:latin typeface="Corbel"/>
                <a:ea typeface="Calibri"/>
                <a:cs typeface="Calibri"/>
              </a:rPr>
              <a:t>Must be present in chart: Documentation of the express written and informed consent for psychotropic medication (i.e., antipsychotics, antidepressants, antianxiety medications, and mood stabilizers)</a:t>
            </a:r>
            <a:endParaRPr lang="en-US"/>
          </a:p>
          <a:p>
            <a:r>
              <a:rPr lang="en-US" sz="2800">
                <a:latin typeface="Corbel"/>
                <a:ea typeface="Calibri"/>
                <a:cs typeface="Calibri"/>
              </a:rPr>
              <a:t>Member is younger than 13 years old</a:t>
            </a:r>
          </a:p>
          <a:p>
            <a:r>
              <a:rPr lang="en-US" sz="2800">
                <a:latin typeface="Corbel"/>
                <a:ea typeface="Calibri"/>
                <a:cs typeface="Calibri"/>
              </a:rPr>
              <a:t>The informed consent forms do not replace prior authorization requirements for non-PDL medications or prior authorized antipsychotics for children and adolescents under the age of eighteen (18) years.</a:t>
            </a:r>
          </a:p>
          <a:p>
            <a:endParaRPr lang="en-US" sz="2800">
              <a:latin typeface="Corbel"/>
              <a:ea typeface="Calibri"/>
              <a:cs typeface="Calibri"/>
            </a:endParaRPr>
          </a:p>
          <a:p>
            <a:endParaRPr lang="en-US" sz="2800">
              <a:latin typeface="Corbel"/>
              <a:ea typeface="Calibri"/>
              <a:cs typeface="Calibri"/>
            </a:endParaRPr>
          </a:p>
          <a:p>
            <a:endParaRPr lang="en-US" sz="2800">
              <a:latin typeface="Corbel"/>
              <a:ea typeface="Calibri"/>
              <a:cs typeface="Calibri"/>
            </a:endParaRPr>
          </a:p>
        </p:txBody>
      </p:sp>
      <p:pic>
        <p:nvPicPr>
          <p:cNvPr id="5" name="Picture 4" descr="A blue and black logo&#10;&#10;AI-generated content may be incorrect.">
            <a:extLst>
              <a:ext uri="{FF2B5EF4-FFF2-40B4-BE49-F238E27FC236}">
                <a16:creationId xmlns:a16="http://schemas.microsoft.com/office/drawing/2014/main" id="{71DC76BA-4FB9-FF01-DB08-8A63848313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1024457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E959-49E5-A3EE-67A4-FC90470B9E7D}"/>
              </a:ext>
            </a:extLst>
          </p:cNvPr>
          <p:cNvSpPr>
            <a:spLocks noGrp="1"/>
          </p:cNvSpPr>
          <p:nvPr>
            <p:ph type="title"/>
          </p:nvPr>
        </p:nvSpPr>
        <p:spPr>
          <a:xfrm>
            <a:off x="665672" y="623917"/>
            <a:ext cx="10515600" cy="1325563"/>
          </a:xfrm>
        </p:spPr>
        <p:txBody>
          <a:bodyPr/>
          <a:lstStyle/>
          <a:p>
            <a:r>
              <a:rPr lang="en-US">
                <a:latin typeface="Corbel"/>
              </a:rPr>
              <a:t>Call Center and Claims Audits</a:t>
            </a:r>
          </a:p>
        </p:txBody>
      </p:sp>
      <p:sp>
        <p:nvSpPr>
          <p:cNvPr id="6" name="Content Placeholder 5">
            <a:extLst>
              <a:ext uri="{FF2B5EF4-FFF2-40B4-BE49-F238E27FC236}">
                <a16:creationId xmlns:a16="http://schemas.microsoft.com/office/drawing/2014/main" id="{B2E39470-633F-5A50-D52A-F6BBB8E901A4}"/>
              </a:ext>
            </a:extLst>
          </p:cNvPr>
          <p:cNvSpPr>
            <a:spLocks noGrp="1"/>
          </p:cNvSpPr>
          <p:nvPr>
            <p:ph idx="1"/>
          </p:nvPr>
        </p:nvSpPr>
        <p:spPr>
          <a:xfrm>
            <a:off x="1226389" y="1953878"/>
            <a:ext cx="10515600" cy="4351338"/>
          </a:xfrm>
        </p:spPr>
        <p:txBody>
          <a:bodyPr vert="horz" lIns="91440" tIns="45720" rIns="91440" bIns="45720" rtlCol="0" anchor="t">
            <a:normAutofit/>
          </a:bodyPr>
          <a:lstStyle/>
          <a:p>
            <a:r>
              <a:rPr lang="en-US">
                <a:latin typeface="Corbel"/>
              </a:rPr>
              <a:t>Call Center: Scored 100% every month in 2024</a:t>
            </a:r>
          </a:p>
          <a:p>
            <a:r>
              <a:rPr lang="en-US">
                <a:latin typeface="Corbel"/>
              </a:rPr>
              <a:t>Claims</a:t>
            </a:r>
            <a:endParaRPr lang="en-US"/>
          </a:p>
          <a:p>
            <a:pPr lvl="1"/>
            <a:r>
              <a:rPr lang="en-US">
                <a:latin typeface="Corbel"/>
              </a:rPr>
              <a:t>Procedural Accuracy: 100% every month</a:t>
            </a:r>
            <a:endParaRPr lang="en-US"/>
          </a:p>
          <a:p>
            <a:pPr lvl="1"/>
            <a:r>
              <a:rPr lang="en-US">
                <a:latin typeface="Corbel"/>
              </a:rPr>
              <a:t>Financial Accuracy: 100% every month</a:t>
            </a:r>
          </a:p>
          <a:p>
            <a:pPr marL="0" indent="0">
              <a:buNone/>
            </a:pPr>
            <a:endParaRPr lang="en-US"/>
          </a:p>
        </p:txBody>
      </p:sp>
      <p:pic>
        <p:nvPicPr>
          <p:cNvPr id="3" name="Picture 2">
            <a:extLst>
              <a:ext uri="{FF2B5EF4-FFF2-40B4-BE49-F238E27FC236}">
                <a16:creationId xmlns:a16="http://schemas.microsoft.com/office/drawing/2014/main" id="{29587EA9-82E2-E6AA-B194-2FBF36F2AA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3019399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4F362CB-4321-DD29-19D5-D81FECC0AC44}"/>
              </a:ext>
            </a:extLst>
          </p:cNvPr>
          <p:cNvSpPr/>
          <p:nvPr/>
        </p:nvSpPr>
        <p:spPr>
          <a:xfrm>
            <a:off x="613825" y="1006645"/>
            <a:ext cx="10393680" cy="4053840"/>
          </a:xfrm>
          <a:prstGeom prst="roundRect">
            <a:avLst/>
          </a:prstGeom>
          <a:solidFill>
            <a:schemeClr val="accent5">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ea typeface="Calibri"/>
                <a:cs typeface="Calibri"/>
              </a:rPr>
              <a:t>Escambia County experiences more admissions for Baker Acts, compared to the state between </a:t>
            </a:r>
          </a:p>
          <a:p>
            <a:pPr algn="ctr"/>
            <a:r>
              <a:rPr lang="en-US" sz="3600" dirty="0">
                <a:ea typeface="Calibri"/>
                <a:cs typeface="Calibri"/>
              </a:rPr>
              <a:t>2019-2023 (FL Dept of Health)</a:t>
            </a:r>
          </a:p>
        </p:txBody>
      </p:sp>
      <p:pic>
        <p:nvPicPr>
          <p:cNvPr id="5" name="Picture 4">
            <a:extLst>
              <a:ext uri="{FF2B5EF4-FFF2-40B4-BE49-F238E27FC236}">
                <a16:creationId xmlns:a16="http://schemas.microsoft.com/office/drawing/2014/main" id="{3BEC94E4-8885-8687-168C-5A23C41D85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948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9FAF-D34F-E8B8-8D06-AA2E51D7DB8A}"/>
              </a:ext>
            </a:extLst>
          </p:cNvPr>
          <p:cNvSpPr>
            <a:spLocks noGrp="1"/>
          </p:cNvSpPr>
          <p:nvPr>
            <p:ph type="title"/>
          </p:nvPr>
        </p:nvSpPr>
        <p:spPr>
          <a:xfrm>
            <a:off x="838200" y="379869"/>
            <a:ext cx="10515600" cy="1325563"/>
          </a:xfrm>
        </p:spPr>
        <p:txBody>
          <a:bodyPr/>
          <a:lstStyle/>
          <a:p>
            <a:r>
              <a:rPr lang="en-US"/>
              <a:t>Credentialing Actions</a:t>
            </a:r>
          </a:p>
        </p:txBody>
      </p:sp>
      <p:pic>
        <p:nvPicPr>
          <p:cNvPr id="3" name="Picture 2">
            <a:extLst>
              <a:ext uri="{FF2B5EF4-FFF2-40B4-BE49-F238E27FC236}">
                <a16:creationId xmlns:a16="http://schemas.microsoft.com/office/drawing/2014/main" id="{5A8F2122-221C-8FF9-F68B-0F94AFFE65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
        <p:nvSpPr>
          <p:cNvPr id="6" name="Content Placeholder 5">
            <a:extLst>
              <a:ext uri="{FF2B5EF4-FFF2-40B4-BE49-F238E27FC236}">
                <a16:creationId xmlns:a16="http://schemas.microsoft.com/office/drawing/2014/main" id="{D0249937-7546-769B-0578-C2C596FF64D1}"/>
              </a:ext>
            </a:extLst>
          </p:cNvPr>
          <p:cNvSpPr>
            <a:spLocks noGrp="1"/>
          </p:cNvSpPr>
          <p:nvPr>
            <p:ph idx="1"/>
          </p:nvPr>
        </p:nvSpPr>
        <p:spPr>
          <a:xfrm>
            <a:off x="1226389" y="1708413"/>
            <a:ext cx="10515600" cy="4700050"/>
          </a:xfrm>
        </p:spPr>
        <p:txBody>
          <a:bodyPr vert="horz" lIns="91440" tIns="45720" rIns="91440" bIns="45720" rtlCol="0" anchor="t">
            <a:normAutofit/>
          </a:bodyPr>
          <a:lstStyle/>
          <a:p>
            <a:r>
              <a:rPr lang="en-US">
                <a:latin typeface="Corbel"/>
              </a:rPr>
              <a:t>Providers continue to join the ABH network in 2024:</a:t>
            </a:r>
          </a:p>
          <a:p>
            <a:pPr lvl="1"/>
            <a:r>
              <a:rPr lang="en-US">
                <a:latin typeface="Corbel"/>
              </a:rPr>
              <a:t>3 new provider organizations</a:t>
            </a:r>
          </a:p>
          <a:p>
            <a:pPr lvl="1"/>
            <a:r>
              <a:rPr lang="en-US">
                <a:latin typeface="Corbel"/>
              </a:rPr>
              <a:t>5 new practitioners</a:t>
            </a:r>
          </a:p>
          <a:p>
            <a:pPr lvl="1"/>
            <a:r>
              <a:rPr lang="en-US">
                <a:latin typeface="Corbel"/>
              </a:rPr>
              <a:t>0 denied applicants</a:t>
            </a:r>
          </a:p>
          <a:p>
            <a:pPr lvl="1"/>
            <a:r>
              <a:rPr lang="en-US">
                <a:latin typeface="Corbel"/>
              </a:rPr>
              <a:t>3 practitioners left the network</a:t>
            </a:r>
          </a:p>
          <a:p>
            <a:r>
              <a:rPr lang="en-US">
                <a:latin typeface="Corbel"/>
              </a:rPr>
              <a:t>Provider directory updated within 30 days to reflect newly credentialed provider information</a:t>
            </a:r>
            <a:endParaRPr lang="en-US"/>
          </a:p>
        </p:txBody>
      </p:sp>
    </p:spTree>
    <p:extLst>
      <p:ext uri="{BB962C8B-B14F-4D97-AF65-F5344CB8AC3E}">
        <p14:creationId xmlns:p14="http://schemas.microsoft.com/office/powerpoint/2010/main" val="2039880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4814-ADC4-EE52-8E71-6F5046E35E49}"/>
              </a:ext>
            </a:extLst>
          </p:cNvPr>
          <p:cNvSpPr>
            <a:spLocks noGrp="1"/>
          </p:cNvSpPr>
          <p:nvPr>
            <p:ph type="title"/>
          </p:nvPr>
        </p:nvSpPr>
        <p:spPr/>
        <p:txBody>
          <a:bodyPr/>
          <a:lstStyle/>
          <a:p>
            <a:r>
              <a:rPr lang="en-US">
                <a:latin typeface="Corbel"/>
              </a:rPr>
              <a:t>2025 Directory Accuracy &amp; Usability</a:t>
            </a:r>
            <a:endParaRPr lang="en-US">
              <a:solidFill>
                <a:srgbClr val="FF0000"/>
              </a:solidFill>
            </a:endParaRPr>
          </a:p>
        </p:txBody>
      </p:sp>
      <p:sp>
        <p:nvSpPr>
          <p:cNvPr id="3" name="Content Placeholder 2">
            <a:extLst>
              <a:ext uri="{FF2B5EF4-FFF2-40B4-BE49-F238E27FC236}">
                <a16:creationId xmlns:a16="http://schemas.microsoft.com/office/drawing/2014/main" id="{DEF0D48C-B3D0-44F8-FC28-6FD112590D13}"/>
              </a:ext>
            </a:extLst>
          </p:cNvPr>
          <p:cNvSpPr>
            <a:spLocks noGrp="1"/>
          </p:cNvSpPr>
          <p:nvPr>
            <p:ph idx="1"/>
          </p:nvPr>
        </p:nvSpPr>
        <p:spPr>
          <a:xfrm>
            <a:off x="838200" y="1696229"/>
            <a:ext cx="10515600" cy="4351338"/>
          </a:xfrm>
        </p:spPr>
        <p:txBody>
          <a:bodyPr vert="horz" lIns="91440" tIns="45720" rIns="91440" bIns="45720" rtlCol="0" anchor="t">
            <a:normAutofit/>
          </a:bodyPr>
          <a:lstStyle/>
          <a:p>
            <a:r>
              <a:rPr lang="en-US">
                <a:latin typeface="Corbel"/>
              </a:rPr>
              <a:t>2025 Survey will be going out following this training</a:t>
            </a:r>
          </a:p>
          <a:p>
            <a:pPr marL="457200" lvl="1" indent="0">
              <a:buNone/>
            </a:pPr>
            <a:r>
              <a:rPr lang="en-US">
                <a:latin typeface="Corbel"/>
              </a:rPr>
              <a:t> Due to many errors being found on our directory after our last survey— we will be conducting it again!</a:t>
            </a:r>
          </a:p>
          <a:p>
            <a:pPr marL="457200" lvl="1" indent="0">
              <a:buNone/>
            </a:pPr>
            <a:endParaRPr lang="en-US">
              <a:latin typeface="Corbel"/>
            </a:endParaRPr>
          </a:p>
          <a:p>
            <a:r>
              <a:rPr lang="en-US">
                <a:latin typeface="Corbel"/>
              </a:rPr>
              <a:t>Behavioral Health Screenings/Clinical Practice Guidelines are located on the ABH website under 'Wellness Tools'</a:t>
            </a:r>
          </a:p>
          <a:p>
            <a:pPr lvl="1"/>
            <a:r>
              <a:rPr lang="en-US">
                <a:latin typeface="Corbel"/>
              </a:rPr>
              <a:t> CPG literature is reviewed/updated every 2 years. </a:t>
            </a:r>
            <a:endParaRPr lang="en-US"/>
          </a:p>
          <a:p>
            <a:pPr lvl="1"/>
            <a:r>
              <a:rPr lang="en-US">
                <a:latin typeface="Corbel"/>
              </a:rPr>
              <a:t> Next review will be in 2026. Last review was 3/12/24</a:t>
            </a:r>
            <a:endParaRPr lang="en-US"/>
          </a:p>
        </p:txBody>
      </p:sp>
      <p:pic>
        <p:nvPicPr>
          <p:cNvPr id="5" name="Picture 4" descr="A blue and black logo&#10;&#10;AI-generated content may be incorrect.">
            <a:extLst>
              <a:ext uri="{FF2B5EF4-FFF2-40B4-BE49-F238E27FC236}">
                <a16:creationId xmlns:a16="http://schemas.microsoft.com/office/drawing/2014/main" id="{A5986375-EAF2-00D3-0A54-621997C052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18949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F2C5-D777-79C3-8808-403EA8C66802}"/>
              </a:ext>
            </a:extLst>
          </p:cNvPr>
          <p:cNvSpPr>
            <a:spLocks noGrp="1"/>
          </p:cNvSpPr>
          <p:nvPr>
            <p:ph type="title"/>
          </p:nvPr>
        </p:nvSpPr>
        <p:spPr/>
        <p:txBody>
          <a:bodyPr/>
          <a:lstStyle/>
          <a:p>
            <a:r>
              <a:rPr lang="en-US">
                <a:latin typeface="Corbel"/>
              </a:rPr>
              <a:t>ABH Quality</a:t>
            </a:r>
            <a:endParaRPr lang="en-US"/>
          </a:p>
        </p:txBody>
      </p:sp>
      <p:sp>
        <p:nvSpPr>
          <p:cNvPr id="3" name="Content Placeholder 2">
            <a:extLst>
              <a:ext uri="{FF2B5EF4-FFF2-40B4-BE49-F238E27FC236}">
                <a16:creationId xmlns:a16="http://schemas.microsoft.com/office/drawing/2014/main" id="{C401FE49-4872-FD26-7C35-6031CD6F8823}"/>
              </a:ext>
            </a:extLst>
          </p:cNvPr>
          <p:cNvSpPr>
            <a:spLocks noGrp="1"/>
          </p:cNvSpPr>
          <p:nvPr>
            <p:ph idx="1"/>
          </p:nvPr>
        </p:nvSpPr>
        <p:spPr/>
        <p:txBody>
          <a:bodyPr vert="horz" lIns="91440" tIns="45720" rIns="91440" bIns="45720" rtlCol="0" anchor="t">
            <a:normAutofit/>
          </a:bodyPr>
          <a:lstStyle/>
          <a:p>
            <a:r>
              <a:rPr lang="en-US">
                <a:latin typeface="Corbel"/>
              </a:rPr>
              <a:t>Quality Improvement Program Description</a:t>
            </a:r>
          </a:p>
          <a:p>
            <a:r>
              <a:rPr lang="en-US">
                <a:latin typeface="Corbel"/>
              </a:rPr>
              <a:t>Quality Subcommittee (2x/year)</a:t>
            </a:r>
          </a:p>
          <a:p>
            <a:r>
              <a:rPr lang="en-US">
                <a:latin typeface="Corbel"/>
              </a:rPr>
              <a:t>Credentialing Subcommittee (as needed)</a:t>
            </a:r>
            <a:endParaRPr lang="en-US"/>
          </a:p>
        </p:txBody>
      </p:sp>
      <p:pic>
        <p:nvPicPr>
          <p:cNvPr id="5" name="Picture 4" descr="A blue and black logo&#10;&#10;AI-generated content may be incorrect.">
            <a:extLst>
              <a:ext uri="{FF2B5EF4-FFF2-40B4-BE49-F238E27FC236}">
                <a16:creationId xmlns:a16="http://schemas.microsoft.com/office/drawing/2014/main" id="{37C2703D-CCDE-19B5-BA07-CD8562CC48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3580288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EFDB-F69B-44EA-B848-06E7F106F7E0}"/>
              </a:ext>
            </a:extLst>
          </p:cNvPr>
          <p:cNvSpPr>
            <a:spLocks noGrp="1"/>
          </p:cNvSpPr>
          <p:nvPr>
            <p:ph type="title"/>
          </p:nvPr>
        </p:nvSpPr>
        <p:spPr>
          <a:xfrm>
            <a:off x="622540" y="149465"/>
            <a:ext cx="10515600" cy="1325563"/>
          </a:xfrm>
        </p:spPr>
        <p:txBody>
          <a:bodyPr/>
          <a:lstStyle/>
          <a:p>
            <a:r>
              <a:rPr lang="en-US"/>
              <a:t>REMINDER:</a:t>
            </a:r>
          </a:p>
        </p:txBody>
      </p:sp>
      <p:sp>
        <p:nvSpPr>
          <p:cNvPr id="3" name="Content Placeholder 2">
            <a:extLst>
              <a:ext uri="{FF2B5EF4-FFF2-40B4-BE49-F238E27FC236}">
                <a16:creationId xmlns:a16="http://schemas.microsoft.com/office/drawing/2014/main" id="{350741DF-E007-4BA4-849A-5C655336B2C0}"/>
              </a:ext>
            </a:extLst>
          </p:cNvPr>
          <p:cNvSpPr>
            <a:spLocks noGrp="1"/>
          </p:cNvSpPr>
          <p:nvPr>
            <p:ph idx="1"/>
          </p:nvPr>
        </p:nvSpPr>
        <p:spPr>
          <a:xfrm>
            <a:off x="1055198" y="1484698"/>
            <a:ext cx="8320790" cy="3476281"/>
          </a:xfrm>
        </p:spPr>
        <p:txBody>
          <a:bodyPr vert="horz" lIns="68580" tIns="34290" rIns="68580" bIns="34290" rtlCol="0" anchor="t">
            <a:noAutofit/>
          </a:bodyPr>
          <a:lstStyle/>
          <a:p>
            <a:pPr marL="0" indent="0">
              <a:buNone/>
            </a:pPr>
            <a:r>
              <a:rPr lang="en-US" sz="2400">
                <a:latin typeface="Arial"/>
                <a:cs typeface="Arial"/>
              </a:rPr>
              <a:t>Please add the following to the chat box </a:t>
            </a:r>
            <a:endParaRPr lang="en-US"/>
          </a:p>
          <a:p>
            <a:pPr marL="0" indent="0">
              <a:buNone/>
            </a:pPr>
            <a:r>
              <a:rPr lang="en-US" sz="1800" b="1">
                <a:latin typeface="Arial"/>
                <a:cs typeface="Arial"/>
              </a:rPr>
              <a:t>(ALT+ENTER  will allow you to do multiple lines of info without sending multiple chats)</a:t>
            </a:r>
          </a:p>
          <a:p>
            <a:pPr marL="0" indent="0">
              <a:buNone/>
            </a:pPr>
            <a:endParaRPr lang="en-US" sz="1800" b="1">
              <a:latin typeface="Arial"/>
              <a:cs typeface="Arial"/>
            </a:endParaRPr>
          </a:p>
          <a:p>
            <a:r>
              <a:rPr lang="en-US" sz="2400">
                <a:latin typeface="Corbel"/>
                <a:cs typeface="Arial"/>
              </a:rPr>
              <a:t>Name</a:t>
            </a:r>
            <a:endParaRPr lang="en-US" sz="2400">
              <a:latin typeface="Corbel"/>
            </a:endParaRPr>
          </a:p>
          <a:p>
            <a:r>
              <a:rPr lang="en-US" sz="2400">
                <a:latin typeface="Corbel"/>
              </a:rPr>
              <a:t>Title/Credentials</a:t>
            </a:r>
            <a:endParaRPr lang="en-US" sz="2400"/>
          </a:p>
          <a:p>
            <a:r>
              <a:rPr lang="en-US" sz="2400">
                <a:latin typeface="Corbel"/>
              </a:rPr>
              <a:t>Agency and Location</a:t>
            </a:r>
          </a:p>
          <a:p>
            <a:r>
              <a:rPr lang="en-US" sz="2400">
                <a:latin typeface="Corbel"/>
              </a:rPr>
              <a:t>Email Address</a:t>
            </a:r>
          </a:p>
          <a:p>
            <a:pPr marL="0" indent="0">
              <a:buNone/>
            </a:pPr>
            <a:endParaRPr lang="en-US" sz="2400"/>
          </a:p>
          <a:p>
            <a:pPr marL="0" indent="0">
              <a:buNone/>
            </a:pPr>
            <a:r>
              <a:rPr lang="en-US" sz="2400" b="1">
                <a:latin typeface="Arial"/>
                <a:cs typeface="Arial"/>
              </a:rPr>
              <a:t>	    Also &gt;&gt; SCAN ME!!</a:t>
            </a:r>
          </a:p>
          <a:p>
            <a:pPr marL="0" indent="0">
              <a:buNone/>
            </a:pPr>
            <a:endParaRPr lang="en-US" sz="3600"/>
          </a:p>
        </p:txBody>
      </p:sp>
      <p:pic>
        <p:nvPicPr>
          <p:cNvPr id="5" name="Picture 4">
            <a:extLst>
              <a:ext uri="{FF2B5EF4-FFF2-40B4-BE49-F238E27FC236}">
                <a16:creationId xmlns:a16="http://schemas.microsoft.com/office/drawing/2014/main" id="{A61E62E1-6E65-169E-3AFB-6456955A8B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pic>
        <p:nvPicPr>
          <p:cNvPr id="4" name="Picture 3" descr="A qr code on a white background&#10;&#10;AI-generated content may be incorrect.">
            <a:extLst>
              <a:ext uri="{FF2B5EF4-FFF2-40B4-BE49-F238E27FC236}">
                <a16:creationId xmlns:a16="http://schemas.microsoft.com/office/drawing/2014/main" id="{9C9D7BD2-3537-992A-A9DC-F35739869D8A}"/>
              </a:ext>
            </a:extLst>
          </p:cNvPr>
          <p:cNvPicPr>
            <a:picLocks noChangeAspect="1"/>
          </p:cNvPicPr>
          <p:nvPr/>
        </p:nvPicPr>
        <p:blipFill>
          <a:blip r:embed="rId4"/>
          <a:stretch>
            <a:fillRect/>
          </a:stretch>
        </p:blipFill>
        <p:spPr>
          <a:xfrm>
            <a:off x="5472115" y="4301129"/>
            <a:ext cx="1916613" cy="1889865"/>
          </a:xfrm>
          <a:prstGeom prst="rect">
            <a:avLst/>
          </a:prstGeom>
        </p:spPr>
      </p:pic>
    </p:spTree>
    <p:extLst>
      <p:ext uri="{BB962C8B-B14F-4D97-AF65-F5344CB8AC3E}">
        <p14:creationId xmlns:p14="http://schemas.microsoft.com/office/powerpoint/2010/main" val="944649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5148-51AA-55DF-96AB-C5F1734378AD}"/>
              </a:ext>
            </a:extLst>
          </p:cNvPr>
          <p:cNvSpPr>
            <a:spLocks noGrp="1"/>
          </p:cNvSpPr>
          <p:nvPr>
            <p:ph type="title"/>
          </p:nvPr>
        </p:nvSpPr>
        <p:spPr>
          <a:xfrm>
            <a:off x="636917" y="192597"/>
            <a:ext cx="10515600" cy="1325563"/>
          </a:xfrm>
        </p:spPr>
        <p:txBody>
          <a:bodyPr/>
          <a:lstStyle/>
          <a:p>
            <a:r>
              <a:rPr lang="en-US"/>
              <a:t>Interrater Reviewer Reliability</a:t>
            </a:r>
          </a:p>
        </p:txBody>
      </p:sp>
      <p:graphicFrame>
        <p:nvGraphicFramePr>
          <p:cNvPr id="4" name="Content Placeholder 3">
            <a:extLst>
              <a:ext uri="{FF2B5EF4-FFF2-40B4-BE49-F238E27FC236}">
                <a16:creationId xmlns:a16="http://schemas.microsoft.com/office/drawing/2014/main" id="{B4F6F07B-7441-984D-73D1-27F078481664}"/>
              </a:ext>
            </a:extLst>
          </p:cNvPr>
          <p:cNvGraphicFramePr>
            <a:graphicFrameLocks noGrp="1"/>
          </p:cNvGraphicFramePr>
          <p:nvPr>
            <p:ph idx="1"/>
            <p:extLst>
              <p:ext uri="{D42A27DB-BD31-4B8C-83A1-F6EECF244321}">
                <p14:modId xmlns:p14="http://schemas.microsoft.com/office/powerpoint/2010/main" val="4013336167"/>
              </p:ext>
            </p:extLst>
          </p:nvPr>
        </p:nvGraphicFramePr>
        <p:xfrm>
          <a:off x="2215646" y="1381007"/>
          <a:ext cx="7366863" cy="3157769"/>
        </p:xfrm>
        <a:graphic>
          <a:graphicData uri="http://schemas.openxmlformats.org/drawingml/2006/table">
            <a:tbl>
              <a:tblPr firstRow="1" firstCol="1" bandRow="1">
                <a:tableStyleId>{5C22544A-7EE6-4342-B048-85BDC9FD1C3A}</a:tableStyleId>
              </a:tblPr>
              <a:tblGrid>
                <a:gridCol w="2024109">
                  <a:extLst>
                    <a:ext uri="{9D8B030D-6E8A-4147-A177-3AD203B41FA5}">
                      <a16:colId xmlns:a16="http://schemas.microsoft.com/office/drawing/2014/main" val="1918738373"/>
                    </a:ext>
                  </a:extLst>
                </a:gridCol>
                <a:gridCol w="2037319">
                  <a:extLst>
                    <a:ext uri="{9D8B030D-6E8A-4147-A177-3AD203B41FA5}">
                      <a16:colId xmlns:a16="http://schemas.microsoft.com/office/drawing/2014/main" val="804535643"/>
                    </a:ext>
                  </a:extLst>
                </a:gridCol>
                <a:gridCol w="804314">
                  <a:extLst>
                    <a:ext uri="{9D8B030D-6E8A-4147-A177-3AD203B41FA5}">
                      <a16:colId xmlns:a16="http://schemas.microsoft.com/office/drawing/2014/main" val="4103531371"/>
                    </a:ext>
                  </a:extLst>
                </a:gridCol>
                <a:gridCol w="813254">
                  <a:extLst>
                    <a:ext uri="{9D8B030D-6E8A-4147-A177-3AD203B41FA5}">
                      <a16:colId xmlns:a16="http://schemas.microsoft.com/office/drawing/2014/main" val="3440877225"/>
                    </a:ext>
                  </a:extLst>
                </a:gridCol>
                <a:gridCol w="787400">
                  <a:extLst>
                    <a:ext uri="{9D8B030D-6E8A-4147-A177-3AD203B41FA5}">
                      <a16:colId xmlns:a16="http://schemas.microsoft.com/office/drawing/2014/main" val="1953081619"/>
                    </a:ext>
                  </a:extLst>
                </a:gridCol>
                <a:gridCol w="900467">
                  <a:extLst>
                    <a:ext uri="{9D8B030D-6E8A-4147-A177-3AD203B41FA5}">
                      <a16:colId xmlns:a16="http://schemas.microsoft.com/office/drawing/2014/main" val="3268737036"/>
                    </a:ext>
                  </a:extLst>
                </a:gridCol>
              </a:tblGrid>
              <a:tr h="314120">
                <a:tc>
                  <a:txBody>
                    <a:bodyPr/>
                    <a:lstStyle/>
                    <a:p>
                      <a:pPr marL="0" marR="0" algn="ctr">
                        <a:lnSpc>
                          <a:spcPct val="115000"/>
                        </a:lnSpc>
                        <a:spcBef>
                          <a:spcPts val="0"/>
                        </a:spcBef>
                        <a:spcAft>
                          <a:spcPts val="0"/>
                        </a:spcAft>
                      </a:pPr>
                      <a:r>
                        <a:rPr lang="en-US" sz="1600">
                          <a:solidFill>
                            <a:srgbClr val="000000"/>
                          </a:solidFill>
                          <a:effectLst/>
                        </a:rPr>
                        <a:t>2024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endParaRPr lang="en-US" sz="1600">
                        <a:solidFill>
                          <a:srgbClr val="000000"/>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gridSpan="4">
                  <a:txBody>
                    <a:bodyPr/>
                    <a:lstStyle/>
                    <a:p>
                      <a:pPr marL="0" marR="0" algn="ctr">
                        <a:lnSpc>
                          <a:spcPct val="115000"/>
                        </a:lnSpc>
                        <a:spcBef>
                          <a:spcPts val="0"/>
                        </a:spcBef>
                        <a:spcAft>
                          <a:spcPts val="0"/>
                        </a:spcAft>
                      </a:pPr>
                      <a:r>
                        <a:rPr lang="en-US" sz="1600">
                          <a:solidFill>
                            <a:srgbClr val="000000"/>
                          </a:solidFill>
                          <a:effectLst/>
                        </a:rPr>
                        <a:t>Reviewer Accuracy Rate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189683292"/>
                  </a:ext>
                </a:extLst>
              </a:tr>
              <a:tr h="330689">
                <a:tc>
                  <a:txBody>
                    <a:bodyPr/>
                    <a:lstStyle/>
                    <a:p>
                      <a:pPr marL="0" marR="0" algn="ctr">
                        <a:lnSpc>
                          <a:spcPct val="115000"/>
                        </a:lnSpc>
                        <a:spcBef>
                          <a:spcPts val="0"/>
                        </a:spcBef>
                        <a:spcAft>
                          <a:spcPts val="0"/>
                        </a:spcAft>
                      </a:pPr>
                      <a:r>
                        <a:rPr lang="en-US" sz="1600">
                          <a:solidFill>
                            <a:srgbClr val="000000"/>
                          </a:solidFill>
                          <a:effectLst/>
                        </a:rPr>
                        <a:t>Reviewer Name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Reviewer Profession</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Q1</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Q2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Q3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Q4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04937668"/>
                  </a:ext>
                </a:extLst>
              </a:tr>
              <a:tr h="314120">
                <a:tc>
                  <a:txBody>
                    <a:bodyPr/>
                    <a:lstStyle/>
                    <a:p>
                      <a:pPr marL="0" marR="0">
                        <a:lnSpc>
                          <a:spcPct val="115000"/>
                        </a:lnSpc>
                        <a:spcBef>
                          <a:spcPts val="0"/>
                        </a:spcBef>
                        <a:spcAft>
                          <a:spcPts val="0"/>
                        </a:spcAft>
                      </a:pPr>
                      <a:r>
                        <a:rPr lang="en-US" sz="1600">
                          <a:solidFill>
                            <a:srgbClr val="000000"/>
                          </a:solidFill>
                          <a:effectLst/>
                        </a:rPr>
                        <a:t>Mobley, Ed</a:t>
                      </a:r>
                    </a:p>
                  </a:txBody>
                  <a:tcPr marL="68580" marR="6858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Bef>
                          <a:spcPts val="0"/>
                        </a:spcBef>
                        <a:spcAft>
                          <a:spcPts val="0"/>
                        </a:spcAft>
                      </a:pPr>
                      <a:r>
                        <a:rPr lang="en-US" sz="1600">
                          <a:solidFill>
                            <a:srgbClr val="000000"/>
                          </a:solidFill>
                          <a:effectLst/>
                        </a:rPr>
                        <a:t>Physician</a:t>
                      </a:r>
                    </a:p>
                  </a:txBody>
                  <a:tcPr marL="68580" marR="6858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97700592"/>
                  </a:ext>
                </a:extLst>
              </a:tr>
              <a:tr h="314120">
                <a:tc>
                  <a:txBody>
                    <a:bodyPr/>
                    <a:lstStyle/>
                    <a:p>
                      <a:pPr marL="0" marR="0">
                        <a:lnSpc>
                          <a:spcPct val="115000"/>
                        </a:lnSpc>
                        <a:spcBef>
                          <a:spcPts val="0"/>
                        </a:spcBef>
                        <a:spcAft>
                          <a:spcPts val="0"/>
                        </a:spcAft>
                      </a:pPr>
                      <a:r>
                        <a:rPr lang="en-US" sz="1600">
                          <a:solidFill>
                            <a:srgbClr val="000000"/>
                          </a:solidFill>
                          <a:effectLst/>
                        </a:rPr>
                        <a:t>Conrad, Michael</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Bef>
                          <a:spcPts val="0"/>
                        </a:spcBef>
                        <a:spcAft>
                          <a:spcPts val="0"/>
                        </a:spcAft>
                      </a:pPr>
                      <a:r>
                        <a:rPr lang="en-US" sz="1600">
                          <a:solidFill>
                            <a:srgbClr val="000000"/>
                          </a:solidFill>
                          <a:effectLst/>
                        </a:rPr>
                        <a:t>Physician</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08438785"/>
                  </a:ext>
                </a:extLst>
              </a:tr>
              <a:tr h="314120">
                <a:tc>
                  <a:txBody>
                    <a:bodyPr/>
                    <a:lstStyle/>
                    <a:p>
                      <a:pPr marL="0" marR="0">
                        <a:lnSpc>
                          <a:spcPct val="115000"/>
                        </a:lnSpc>
                        <a:spcBef>
                          <a:spcPts val="0"/>
                        </a:spcBef>
                        <a:spcAft>
                          <a:spcPts val="0"/>
                        </a:spcAft>
                      </a:pPr>
                      <a:r>
                        <a:rPr lang="en-US" sz="1600">
                          <a:solidFill>
                            <a:srgbClr val="000000"/>
                          </a:solidFill>
                          <a:effectLst/>
                        </a:rPr>
                        <a:t>Dillon, </a:t>
                      </a:r>
                      <a:r>
                        <a:rPr lang="en-US" sz="1600" err="1">
                          <a:solidFill>
                            <a:srgbClr val="000000"/>
                          </a:solidFill>
                          <a:effectLst/>
                        </a:rPr>
                        <a:t>Vincence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Bef>
                          <a:spcPts val="0"/>
                        </a:spcBef>
                        <a:spcAft>
                          <a:spcPts val="0"/>
                        </a:spcAft>
                      </a:pPr>
                      <a:r>
                        <a:rPr lang="en-US" sz="1600">
                          <a:solidFill>
                            <a:srgbClr val="000000"/>
                          </a:solidFill>
                          <a:effectLst/>
                        </a:rPr>
                        <a:t>Physician</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01136346"/>
                  </a:ext>
                </a:extLst>
              </a:tr>
              <a:tr h="314120">
                <a:tc>
                  <a:txBody>
                    <a:bodyPr/>
                    <a:lstStyle/>
                    <a:p>
                      <a:pPr marL="0" marR="0">
                        <a:lnSpc>
                          <a:spcPct val="115000"/>
                        </a:lnSpc>
                        <a:spcBef>
                          <a:spcPts val="0"/>
                        </a:spcBef>
                        <a:spcAft>
                          <a:spcPts val="0"/>
                        </a:spcAft>
                      </a:pPr>
                      <a:r>
                        <a:rPr lang="en-US" sz="1600">
                          <a:solidFill>
                            <a:srgbClr val="000000"/>
                          </a:solidFill>
                          <a:effectLst/>
                        </a:rPr>
                        <a:t>King, Katie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Bef>
                          <a:spcPts val="0"/>
                        </a:spcBef>
                        <a:spcAft>
                          <a:spcPts val="0"/>
                        </a:spcAft>
                      </a:pPr>
                      <a:r>
                        <a:rPr lang="en-US" sz="1600">
                          <a:solidFill>
                            <a:srgbClr val="000000"/>
                          </a:solidFill>
                          <a:effectLst/>
                        </a:rPr>
                        <a:t>Nurse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57550940"/>
                  </a:ext>
                </a:extLst>
              </a:tr>
              <a:tr h="314120">
                <a:tc>
                  <a:txBody>
                    <a:bodyPr/>
                    <a:lstStyle/>
                    <a:p>
                      <a:pPr marL="0" marR="0">
                        <a:lnSpc>
                          <a:spcPct val="115000"/>
                        </a:lnSpc>
                        <a:spcBef>
                          <a:spcPts val="0"/>
                        </a:spcBef>
                        <a:spcAft>
                          <a:spcPts val="0"/>
                        </a:spcAft>
                      </a:pPr>
                      <a:r>
                        <a:rPr lang="en-US" sz="1600" err="1">
                          <a:solidFill>
                            <a:srgbClr val="000000"/>
                          </a:solidFill>
                          <a:effectLst/>
                        </a:rPr>
                        <a:t>DeGraaf</a:t>
                      </a:r>
                      <a:r>
                        <a:rPr lang="en-US" sz="1600">
                          <a:solidFill>
                            <a:srgbClr val="000000"/>
                          </a:solidFill>
                          <a:effectLst/>
                        </a:rPr>
                        <a:t>, Ruth</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Bef>
                          <a:spcPts val="0"/>
                        </a:spcBef>
                        <a:spcAft>
                          <a:spcPts val="0"/>
                        </a:spcAft>
                      </a:pPr>
                      <a:r>
                        <a:rPr lang="en-US" sz="1600">
                          <a:solidFill>
                            <a:srgbClr val="000000"/>
                          </a:solidFill>
                          <a:effectLst/>
                        </a:rPr>
                        <a:t>Nurse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06282710"/>
                  </a:ext>
                </a:extLst>
              </a:tr>
              <a:tr h="314120">
                <a:tc>
                  <a:txBody>
                    <a:bodyPr/>
                    <a:lstStyle/>
                    <a:p>
                      <a:pPr marL="0" marR="0">
                        <a:lnSpc>
                          <a:spcPct val="115000"/>
                        </a:lnSpc>
                        <a:spcBef>
                          <a:spcPts val="0"/>
                        </a:spcBef>
                        <a:spcAft>
                          <a:spcPts val="0"/>
                        </a:spcAft>
                      </a:pPr>
                      <a:r>
                        <a:rPr lang="en-US" sz="1600">
                          <a:solidFill>
                            <a:srgbClr val="000000"/>
                          </a:solidFill>
                          <a:effectLst/>
                        </a:rPr>
                        <a:t>Greenway, Rochelle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Bef>
                          <a:spcPts val="0"/>
                        </a:spcBef>
                        <a:spcAft>
                          <a:spcPts val="0"/>
                        </a:spcAft>
                      </a:pPr>
                      <a:r>
                        <a:rPr lang="en-US" sz="1600">
                          <a:solidFill>
                            <a:srgbClr val="000000"/>
                          </a:solidFill>
                          <a:effectLst/>
                        </a:rPr>
                        <a:t>Nurse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42835896"/>
                  </a:ext>
                </a:extLst>
              </a:tr>
              <a:tr h="314120">
                <a:tc>
                  <a:txBody>
                    <a:bodyPr/>
                    <a:lstStyle/>
                    <a:p>
                      <a:pPr marL="0" marR="0">
                        <a:lnSpc>
                          <a:spcPct val="115000"/>
                        </a:lnSpc>
                        <a:spcBef>
                          <a:spcPts val="0"/>
                        </a:spcBef>
                        <a:spcAft>
                          <a:spcPts val="0"/>
                        </a:spcAft>
                      </a:pPr>
                      <a:r>
                        <a:rPr lang="en-US" sz="1600">
                          <a:solidFill>
                            <a:srgbClr val="000000"/>
                          </a:solidFill>
                          <a:effectLst/>
                        </a:rPr>
                        <a:t>Raulston, Tara</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Bef>
                          <a:spcPts val="0"/>
                        </a:spcBef>
                        <a:spcAft>
                          <a:spcPts val="0"/>
                        </a:spcAft>
                      </a:pPr>
                      <a:r>
                        <a:rPr lang="en-US" sz="1600">
                          <a:solidFill>
                            <a:srgbClr val="000000"/>
                          </a:solidFill>
                          <a:effectLst/>
                        </a:rPr>
                        <a:t>LMHC</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11669834"/>
                  </a:ext>
                </a:extLst>
              </a:tr>
              <a:tr h="314120">
                <a:tc>
                  <a:txBody>
                    <a:bodyPr/>
                    <a:lstStyle/>
                    <a:p>
                      <a:pPr marL="0" marR="0">
                        <a:lnSpc>
                          <a:spcPct val="115000"/>
                        </a:lnSpc>
                        <a:spcBef>
                          <a:spcPts val="0"/>
                        </a:spcBef>
                        <a:spcAft>
                          <a:spcPts val="0"/>
                        </a:spcAft>
                      </a:pPr>
                      <a:r>
                        <a:rPr lang="en-US" sz="1600">
                          <a:solidFill>
                            <a:srgbClr val="000000"/>
                          </a:solidFill>
                          <a:effectLst/>
                        </a:rPr>
                        <a:t>Beach, Rebecca</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nSpc>
                          <a:spcPct val="115000"/>
                        </a:lnSpc>
                        <a:spcBef>
                          <a:spcPts val="0"/>
                        </a:spcBef>
                        <a:spcAft>
                          <a:spcPts val="0"/>
                        </a:spcAft>
                      </a:pPr>
                      <a:r>
                        <a:rPr lang="en-US" sz="1600">
                          <a:solidFill>
                            <a:srgbClr val="000000"/>
                          </a:solidFill>
                          <a:effectLst/>
                        </a:rPr>
                        <a:t>LMHC</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Bef>
                          <a:spcPts val="0"/>
                        </a:spcBef>
                        <a:spcAft>
                          <a:spcPts val="0"/>
                        </a:spcAft>
                      </a:pPr>
                      <a:r>
                        <a:rPr lang="en-US" sz="16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76133990"/>
                  </a:ext>
                </a:extLst>
              </a:tr>
            </a:tbl>
          </a:graphicData>
        </a:graphic>
      </p:graphicFrame>
      <p:pic>
        <p:nvPicPr>
          <p:cNvPr id="3" name="Picture 2">
            <a:extLst>
              <a:ext uri="{FF2B5EF4-FFF2-40B4-BE49-F238E27FC236}">
                <a16:creationId xmlns:a16="http://schemas.microsoft.com/office/drawing/2014/main" id="{EBE05D3F-1D5C-3784-7EA1-955DC396A1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graphicFrame>
        <p:nvGraphicFramePr>
          <p:cNvPr id="5" name="Table 4">
            <a:extLst>
              <a:ext uri="{FF2B5EF4-FFF2-40B4-BE49-F238E27FC236}">
                <a16:creationId xmlns:a16="http://schemas.microsoft.com/office/drawing/2014/main" id="{C1FDE8BD-09F5-831D-6C2B-5994D5EB3943}"/>
              </a:ext>
            </a:extLst>
          </p:cNvPr>
          <p:cNvGraphicFramePr>
            <a:graphicFrameLocks noGrp="1"/>
          </p:cNvGraphicFramePr>
          <p:nvPr>
            <p:extLst>
              <p:ext uri="{D42A27DB-BD31-4B8C-83A1-F6EECF244321}">
                <p14:modId xmlns:p14="http://schemas.microsoft.com/office/powerpoint/2010/main" val="1473124361"/>
              </p:ext>
            </p:extLst>
          </p:nvPr>
        </p:nvGraphicFramePr>
        <p:xfrm>
          <a:off x="3837558" y="4752311"/>
          <a:ext cx="4508499" cy="1046798"/>
        </p:xfrm>
        <a:graphic>
          <a:graphicData uri="http://schemas.openxmlformats.org/drawingml/2006/table">
            <a:tbl>
              <a:tblPr firstRow="1" firstCol="1" bandRow="1">
                <a:tableStyleId>{5C22544A-7EE6-4342-B048-85BDC9FD1C3A}</a:tableStyleId>
              </a:tblPr>
              <a:tblGrid>
                <a:gridCol w="1737495">
                  <a:extLst>
                    <a:ext uri="{9D8B030D-6E8A-4147-A177-3AD203B41FA5}">
                      <a16:colId xmlns:a16="http://schemas.microsoft.com/office/drawing/2014/main" val="3798277481"/>
                    </a:ext>
                  </a:extLst>
                </a:gridCol>
                <a:gridCol w="748920">
                  <a:extLst>
                    <a:ext uri="{9D8B030D-6E8A-4147-A177-3AD203B41FA5}">
                      <a16:colId xmlns:a16="http://schemas.microsoft.com/office/drawing/2014/main" val="471891185"/>
                    </a:ext>
                  </a:extLst>
                </a:gridCol>
                <a:gridCol w="674028">
                  <a:extLst>
                    <a:ext uri="{9D8B030D-6E8A-4147-A177-3AD203B41FA5}">
                      <a16:colId xmlns:a16="http://schemas.microsoft.com/office/drawing/2014/main" val="2794827999"/>
                    </a:ext>
                  </a:extLst>
                </a:gridCol>
                <a:gridCol w="674028">
                  <a:extLst>
                    <a:ext uri="{9D8B030D-6E8A-4147-A177-3AD203B41FA5}">
                      <a16:colId xmlns:a16="http://schemas.microsoft.com/office/drawing/2014/main" val="2056101018"/>
                    </a:ext>
                  </a:extLst>
                </a:gridCol>
                <a:gridCol w="674028">
                  <a:extLst>
                    <a:ext uri="{9D8B030D-6E8A-4147-A177-3AD203B41FA5}">
                      <a16:colId xmlns:a16="http://schemas.microsoft.com/office/drawing/2014/main" val="1509392482"/>
                    </a:ext>
                  </a:extLst>
                </a:gridCol>
              </a:tblGrid>
              <a:tr h="391416">
                <a:tc>
                  <a:txBody>
                    <a:bodyPr/>
                    <a:lstStyle/>
                    <a:p>
                      <a:pPr marL="0" marR="0" algn="ctr">
                        <a:lnSpc>
                          <a:spcPct val="115000"/>
                        </a:lnSpc>
                        <a:spcAft>
                          <a:spcPts val="1000"/>
                        </a:spcAft>
                      </a:pPr>
                      <a:r>
                        <a:rPr lang="en-US" sz="1400">
                          <a:solidFill>
                            <a:srgbClr val="000000"/>
                          </a:solidFill>
                          <a:effectLst/>
                        </a:rPr>
                        <a:t>Reviewer Profession</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Goal</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2022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2024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71778247"/>
                  </a:ext>
                </a:extLst>
              </a:tr>
              <a:tr h="327691">
                <a:tc>
                  <a:txBody>
                    <a:bodyPr/>
                    <a:lstStyle/>
                    <a:p>
                      <a:pPr marL="0" marR="0">
                        <a:lnSpc>
                          <a:spcPct val="115000"/>
                        </a:lnSpc>
                        <a:spcAft>
                          <a:spcPts val="1000"/>
                        </a:spcAft>
                      </a:pPr>
                      <a:r>
                        <a:rPr lang="en-US" sz="1400">
                          <a:solidFill>
                            <a:srgbClr val="000000"/>
                          </a:solidFill>
                          <a:effectLst/>
                        </a:rPr>
                        <a:t>Physician</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90%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93923557"/>
                  </a:ext>
                </a:extLst>
              </a:tr>
              <a:tr h="327691">
                <a:tc>
                  <a:txBody>
                    <a:bodyPr/>
                    <a:lstStyle/>
                    <a:p>
                      <a:pPr marL="0" marR="0">
                        <a:lnSpc>
                          <a:spcPct val="115000"/>
                        </a:lnSpc>
                        <a:spcAft>
                          <a:spcPts val="1000"/>
                        </a:spcAft>
                      </a:pPr>
                      <a:r>
                        <a:rPr lang="en-US" sz="1400">
                          <a:solidFill>
                            <a:srgbClr val="000000"/>
                          </a:solidFill>
                          <a:effectLst/>
                        </a:rPr>
                        <a:t>Nurse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90%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pPr>
                      <a:r>
                        <a:rPr lang="en-US" sz="1400">
                          <a:solidFill>
                            <a:srgbClr val="000000"/>
                          </a:solidFill>
                          <a:effectLst/>
                        </a:rPr>
                        <a:t>100%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43689471"/>
                  </a:ext>
                </a:extLst>
              </a:tr>
            </a:tbl>
          </a:graphicData>
        </a:graphic>
      </p:graphicFrame>
    </p:spTree>
    <p:extLst>
      <p:ext uri="{BB962C8B-B14F-4D97-AF65-F5344CB8AC3E}">
        <p14:creationId xmlns:p14="http://schemas.microsoft.com/office/powerpoint/2010/main" val="388872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orbel"/>
              </a:rPr>
              <a:t>Opening Remarks</a:t>
            </a:r>
            <a:endParaRPr lang="en-US" b="1">
              <a:solidFill>
                <a:srgbClr val="FF0000"/>
              </a:solidFill>
            </a:endParaRPr>
          </a:p>
        </p:txBody>
      </p:sp>
      <p:sp>
        <p:nvSpPr>
          <p:cNvPr id="3" name="Content Placeholder 2"/>
          <p:cNvSpPr>
            <a:spLocks noGrp="1"/>
          </p:cNvSpPr>
          <p:nvPr>
            <p:ph idx="1"/>
          </p:nvPr>
        </p:nvSpPr>
        <p:spPr>
          <a:xfrm>
            <a:off x="838200" y="1536902"/>
            <a:ext cx="10515600" cy="4294918"/>
          </a:xfrm>
        </p:spPr>
        <p:txBody>
          <a:bodyPr vert="horz" lIns="91440" tIns="45720" rIns="91440" bIns="45720" rtlCol="0" anchor="t">
            <a:normAutofit/>
          </a:bodyPr>
          <a:lstStyle/>
          <a:p>
            <a:r>
              <a:rPr lang="en-US">
                <a:latin typeface="Corbel"/>
              </a:rPr>
              <a:t>Medicaid Updates</a:t>
            </a:r>
            <a:endParaRPr lang="en-US">
              <a:solidFill>
                <a:srgbClr val="FF0000"/>
              </a:solidFill>
              <a:latin typeface="Corbel"/>
            </a:endParaRPr>
          </a:p>
          <a:p>
            <a:pPr lvl="1"/>
            <a:r>
              <a:rPr lang="en-US">
                <a:latin typeface="Corbel"/>
              </a:rPr>
              <a:t>New state contracts</a:t>
            </a:r>
          </a:p>
          <a:p>
            <a:pPr lvl="1"/>
            <a:r>
              <a:rPr lang="en-US">
                <a:latin typeface="Corbel"/>
              </a:rPr>
              <a:t>Specialty products</a:t>
            </a:r>
          </a:p>
          <a:p>
            <a:pPr lvl="1"/>
            <a:r>
              <a:rPr lang="en-US">
                <a:latin typeface="Corbel"/>
              </a:rPr>
              <a:t>SMI Algorithm</a:t>
            </a:r>
          </a:p>
          <a:p>
            <a:pPr lvl="1"/>
            <a:r>
              <a:rPr lang="en-US">
                <a:latin typeface="Corbel"/>
              </a:rPr>
              <a:t>Quality Withhold</a:t>
            </a:r>
          </a:p>
          <a:p>
            <a:pPr lvl="1"/>
            <a:r>
              <a:rPr lang="en-US">
                <a:latin typeface="Corbel"/>
              </a:rPr>
              <a:t>Claims processing standards</a:t>
            </a:r>
            <a:endParaRPr lang="en-US"/>
          </a:p>
          <a:p>
            <a:r>
              <a:rPr lang="en-US">
                <a:latin typeface="Corbel"/>
              </a:rPr>
              <a:t>On the Horizon</a:t>
            </a:r>
            <a:endParaRPr lang="en-US"/>
          </a:p>
          <a:p>
            <a:pPr lvl="1"/>
            <a:r>
              <a:rPr lang="en-US">
                <a:latin typeface="Corbel"/>
              </a:rPr>
              <a:t>Legislative session</a:t>
            </a:r>
            <a:endParaRPr lang="en-US"/>
          </a:p>
          <a:p>
            <a:pPr lvl="1"/>
            <a:endParaRPr lang="en-US"/>
          </a:p>
          <a:p>
            <a:pPr lvl="1"/>
            <a:endParaRPr lang="en-US"/>
          </a:p>
          <a:p>
            <a:pPr lvl="1"/>
            <a:endParaRPr lang="en-US"/>
          </a:p>
          <a:p>
            <a:pPr lvl="1"/>
            <a:endParaRPr lang="en-US"/>
          </a:p>
          <a:p>
            <a:endParaRPr lang="en-US"/>
          </a:p>
        </p:txBody>
      </p:sp>
      <p:pic>
        <p:nvPicPr>
          <p:cNvPr id="4" name="Picture 3">
            <a:extLst>
              <a:ext uri="{FF2B5EF4-FFF2-40B4-BE49-F238E27FC236}">
                <a16:creationId xmlns:a16="http://schemas.microsoft.com/office/drawing/2014/main" id="{CBDEBF66-1C89-C5BC-E140-8EE68ACFD1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4204613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BE21-F461-100E-7FD2-25979F850F2A}"/>
              </a:ext>
            </a:extLst>
          </p:cNvPr>
          <p:cNvSpPr>
            <a:spLocks noGrp="1"/>
          </p:cNvSpPr>
          <p:nvPr>
            <p:ph type="title"/>
          </p:nvPr>
        </p:nvSpPr>
        <p:spPr/>
        <p:txBody>
          <a:bodyPr/>
          <a:lstStyle/>
          <a:p>
            <a:r>
              <a:rPr lang="en-US"/>
              <a:t>Referrals and Authorizations</a:t>
            </a:r>
          </a:p>
        </p:txBody>
      </p:sp>
      <p:graphicFrame>
        <p:nvGraphicFramePr>
          <p:cNvPr id="4" name="Content Placeholder 3">
            <a:extLst>
              <a:ext uri="{FF2B5EF4-FFF2-40B4-BE49-F238E27FC236}">
                <a16:creationId xmlns:a16="http://schemas.microsoft.com/office/drawing/2014/main" id="{AA08A031-A8D9-0A18-FCBB-9FCC1A3BE3B1}"/>
              </a:ext>
            </a:extLst>
          </p:cNvPr>
          <p:cNvGraphicFramePr>
            <a:graphicFrameLocks noGrp="1"/>
          </p:cNvGraphicFramePr>
          <p:nvPr>
            <p:ph idx="1"/>
          </p:nvPr>
        </p:nvGraphicFramePr>
        <p:xfrm>
          <a:off x="541538" y="1690689"/>
          <a:ext cx="10812258" cy="2595066"/>
        </p:xfrm>
        <a:graphic>
          <a:graphicData uri="http://schemas.openxmlformats.org/drawingml/2006/table">
            <a:tbl>
              <a:tblPr firstRow="1" firstCol="1" bandRow="1">
                <a:tableStyleId>{7DF18680-E054-41AD-8BC1-D1AEF772440D}</a:tableStyleId>
              </a:tblPr>
              <a:tblGrid>
                <a:gridCol w="2032986">
                  <a:extLst>
                    <a:ext uri="{9D8B030D-6E8A-4147-A177-3AD203B41FA5}">
                      <a16:colId xmlns:a16="http://schemas.microsoft.com/office/drawing/2014/main" val="3149352753"/>
                    </a:ext>
                  </a:extLst>
                </a:gridCol>
                <a:gridCol w="731606">
                  <a:extLst>
                    <a:ext uri="{9D8B030D-6E8A-4147-A177-3AD203B41FA5}">
                      <a16:colId xmlns:a16="http://schemas.microsoft.com/office/drawing/2014/main" val="1118773162"/>
                    </a:ext>
                  </a:extLst>
                </a:gridCol>
                <a:gridCol w="731606">
                  <a:extLst>
                    <a:ext uri="{9D8B030D-6E8A-4147-A177-3AD203B41FA5}">
                      <a16:colId xmlns:a16="http://schemas.microsoft.com/office/drawing/2014/main" val="586160147"/>
                    </a:ext>
                  </a:extLst>
                </a:gridCol>
                <a:gridCol w="731606">
                  <a:extLst>
                    <a:ext uri="{9D8B030D-6E8A-4147-A177-3AD203B41FA5}">
                      <a16:colId xmlns:a16="http://schemas.microsoft.com/office/drawing/2014/main" val="514714579"/>
                    </a:ext>
                  </a:extLst>
                </a:gridCol>
                <a:gridCol w="731606">
                  <a:extLst>
                    <a:ext uri="{9D8B030D-6E8A-4147-A177-3AD203B41FA5}">
                      <a16:colId xmlns:a16="http://schemas.microsoft.com/office/drawing/2014/main" val="3510438916"/>
                    </a:ext>
                  </a:extLst>
                </a:gridCol>
                <a:gridCol w="731606">
                  <a:extLst>
                    <a:ext uri="{9D8B030D-6E8A-4147-A177-3AD203B41FA5}">
                      <a16:colId xmlns:a16="http://schemas.microsoft.com/office/drawing/2014/main" val="2860161780"/>
                    </a:ext>
                  </a:extLst>
                </a:gridCol>
                <a:gridCol w="731606">
                  <a:extLst>
                    <a:ext uri="{9D8B030D-6E8A-4147-A177-3AD203B41FA5}">
                      <a16:colId xmlns:a16="http://schemas.microsoft.com/office/drawing/2014/main" val="134524916"/>
                    </a:ext>
                  </a:extLst>
                </a:gridCol>
                <a:gridCol w="731606">
                  <a:extLst>
                    <a:ext uri="{9D8B030D-6E8A-4147-A177-3AD203B41FA5}">
                      <a16:colId xmlns:a16="http://schemas.microsoft.com/office/drawing/2014/main" val="3351521067"/>
                    </a:ext>
                  </a:extLst>
                </a:gridCol>
                <a:gridCol w="731606">
                  <a:extLst>
                    <a:ext uri="{9D8B030D-6E8A-4147-A177-3AD203B41FA5}">
                      <a16:colId xmlns:a16="http://schemas.microsoft.com/office/drawing/2014/main" val="30630406"/>
                    </a:ext>
                  </a:extLst>
                </a:gridCol>
                <a:gridCol w="731606">
                  <a:extLst>
                    <a:ext uri="{9D8B030D-6E8A-4147-A177-3AD203B41FA5}">
                      <a16:colId xmlns:a16="http://schemas.microsoft.com/office/drawing/2014/main" val="3412561915"/>
                    </a:ext>
                  </a:extLst>
                </a:gridCol>
                <a:gridCol w="731606">
                  <a:extLst>
                    <a:ext uri="{9D8B030D-6E8A-4147-A177-3AD203B41FA5}">
                      <a16:colId xmlns:a16="http://schemas.microsoft.com/office/drawing/2014/main" val="2651620117"/>
                    </a:ext>
                  </a:extLst>
                </a:gridCol>
                <a:gridCol w="731606">
                  <a:extLst>
                    <a:ext uri="{9D8B030D-6E8A-4147-A177-3AD203B41FA5}">
                      <a16:colId xmlns:a16="http://schemas.microsoft.com/office/drawing/2014/main" val="2592545448"/>
                    </a:ext>
                  </a:extLst>
                </a:gridCol>
                <a:gridCol w="731606">
                  <a:extLst>
                    <a:ext uri="{9D8B030D-6E8A-4147-A177-3AD203B41FA5}">
                      <a16:colId xmlns:a16="http://schemas.microsoft.com/office/drawing/2014/main" val="3127807632"/>
                    </a:ext>
                  </a:extLst>
                </a:gridCol>
              </a:tblGrid>
              <a:tr h="265250">
                <a:tc>
                  <a:txBody>
                    <a:bodyPr/>
                    <a:lstStyle/>
                    <a:p>
                      <a:pPr marL="0" marR="0" algn="ctr">
                        <a:lnSpc>
                          <a:spcPct val="115000"/>
                        </a:lnSpc>
                        <a:spcBef>
                          <a:spcPts val="0"/>
                        </a:spcBef>
                        <a:spcAft>
                          <a:spcPts val="0"/>
                        </a:spcAft>
                      </a:pPr>
                      <a:r>
                        <a:rPr lang="en-US" sz="1600">
                          <a:solidFill>
                            <a:schemeClr val="tx1"/>
                          </a:solidFill>
                          <a:effectLst/>
                        </a:rPr>
                        <a:t>2024</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Jan</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Feb</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Mar</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Apr</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May</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Jun</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Jul</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Aug</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Sep</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Oct</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Nov</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tx1"/>
                          </a:solidFill>
                          <a:effectLst/>
                        </a:rPr>
                        <a:t>Dec</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8708806"/>
                  </a:ext>
                </a:extLst>
              </a:tr>
              <a:tr h="291227">
                <a:tc>
                  <a:txBody>
                    <a:bodyPr/>
                    <a:lstStyle/>
                    <a:p>
                      <a:pPr marL="0" marR="0">
                        <a:lnSpc>
                          <a:spcPct val="115000"/>
                        </a:lnSpc>
                        <a:spcBef>
                          <a:spcPts val="0"/>
                        </a:spcBef>
                        <a:spcAft>
                          <a:spcPts val="0"/>
                        </a:spcAft>
                      </a:pPr>
                      <a:r>
                        <a:rPr lang="en-US" sz="1600">
                          <a:solidFill>
                            <a:schemeClr val="tx1"/>
                          </a:solidFill>
                          <a:effectLst/>
                        </a:rPr>
                        <a:t>Referrals</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157</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135</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139</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127</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117 </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159</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 164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143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123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85019029"/>
                  </a:ext>
                </a:extLst>
              </a:tr>
              <a:tr h="291227">
                <a:tc>
                  <a:txBody>
                    <a:bodyPr/>
                    <a:lstStyle/>
                    <a:p>
                      <a:pPr marL="0" marR="0">
                        <a:lnSpc>
                          <a:spcPct val="115000"/>
                        </a:lnSpc>
                        <a:spcBef>
                          <a:spcPts val="0"/>
                        </a:spcBef>
                        <a:spcAft>
                          <a:spcPts val="0"/>
                        </a:spcAft>
                      </a:pPr>
                      <a:r>
                        <a:rPr lang="en-US" sz="1600">
                          <a:solidFill>
                            <a:schemeClr val="tx1"/>
                          </a:solidFill>
                          <a:effectLst/>
                        </a:rPr>
                        <a:t> Urgent Concurrent</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152</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133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135</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148</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146</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123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 113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156</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151</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162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137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5753918"/>
                  </a:ext>
                </a:extLst>
              </a:tr>
              <a:tr h="291227">
                <a:tc>
                  <a:txBody>
                    <a:bodyPr/>
                    <a:lstStyle/>
                    <a:p>
                      <a:pPr marL="0" marR="0">
                        <a:lnSpc>
                          <a:spcPct val="115000"/>
                        </a:lnSpc>
                        <a:spcBef>
                          <a:spcPts val="0"/>
                        </a:spcBef>
                        <a:spcAft>
                          <a:spcPts val="0"/>
                        </a:spcAft>
                      </a:pPr>
                      <a:r>
                        <a:rPr lang="en-US" sz="1600">
                          <a:solidFill>
                            <a:schemeClr val="tx1"/>
                          </a:solidFill>
                          <a:effectLst/>
                        </a:rPr>
                        <a:t> Urgent Preservice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0 </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968977"/>
                  </a:ext>
                </a:extLst>
              </a:tr>
              <a:tr h="291227">
                <a:tc>
                  <a:txBody>
                    <a:bodyPr/>
                    <a:lstStyle/>
                    <a:p>
                      <a:pPr marL="0" marR="0">
                        <a:lnSpc>
                          <a:spcPct val="115000"/>
                        </a:lnSpc>
                        <a:spcBef>
                          <a:spcPts val="0"/>
                        </a:spcBef>
                        <a:spcAft>
                          <a:spcPts val="0"/>
                        </a:spcAft>
                      </a:pPr>
                      <a:r>
                        <a:rPr lang="en-US" sz="1600">
                          <a:solidFill>
                            <a:schemeClr val="tx1"/>
                          </a:solidFill>
                          <a:effectLst/>
                        </a:rPr>
                        <a:t> Nonurgent Preservice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2</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0 </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0389964"/>
                  </a:ext>
                </a:extLst>
              </a:tr>
              <a:tr h="291227">
                <a:tc>
                  <a:txBody>
                    <a:bodyPr/>
                    <a:lstStyle/>
                    <a:p>
                      <a:pPr marL="0" marR="0">
                        <a:lnSpc>
                          <a:spcPct val="115000"/>
                        </a:lnSpc>
                        <a:spcBef>
                          <a:spcPts val="0"/>
                        </a:spcBef>
                        <a:spcAft>
                          <a:spcPts val="0"/>
                        </a:spcAft>
                      </a:pPr>
                      <a:r>
                        <a:rPr lang="en-US" sz="1600">
                          <a:solidFill>
                            <a:schemeClr val="tx1"/>
                          </a:solidFill>
                          <a:effectLst/>
                        </a:rPr>
                        <a:t> Postservice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2</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7</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 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2</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0">
                          <a:solidFill>
                            <a:srgbClr val="000000"/>
                          </a:solidFill>
                          <a:effectLst/>
                          <a:latin typeface="+mn-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976346"/>
                  </a:ext>
                </a:extLst>
              </a:tr>
              <a:tr h="291227">
                <a:tc>
                  <a:txBody>
                    <a:bodyPr/>
                    <a:lstStyle/>
                    <a:p>
                      <a:pPr marL="0" marR="0">
                        <a:lnSpc>
                          <a:spcPct val="115000"/>
                        </a:lnSpc>
                        <a:spcBef>
                          <a:spcPts val="0"/>
                        </a:spcBef>
                        <a:spcAft>
                          <a:spcPts val="0"/>
                        </a:spcAft>
                      </a:pPr>
                      <a:r>
                        <a:rPr lang="en-US" sz="1600">
                          <a:solidFill>
                            <a:schemeClr val="tx1"/>
                          </a:solidFill>
                          <a:effectLst/>
                        </a:rPr>
                        <a:t>Authorizations</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157</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135</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139</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127</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117 </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159</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154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 164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143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b="0">
                          <a:solidFill>
                            <a:schemeClr val="tx1"/>
                          </a:solidFill>
                          <a:effectLst/>
                          <a:latin typeface="+mn-lt"/>
                        </a:rPr>
                        <a:t>123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86395808"/>
                  </a:ext>
                </a:extLst>
              </a:tr>
              <a:tr h="291227">
                <a:tc>
                  <a:txBody>
                    <a:bodyPr/>
                    <a:lstStyle/>
                    <a:p>
                      <a:pPr marL="0" marR="0">
                        <a:lnSpc>
                          <a:spcPct val="115000"/>
                        </a:lnSpc>
                        <a:spcBef>
                          <a:spcPts val="0"/>
                        </a:spcBef>
                        <a:spcAft>
                          <a:spcPts val="0"/>
                        </a:spcAft>
                      </a:pPr>
                      <a:r>
                        <a:rPr lang="en-US" sz="1600">
                          <a:solidFill>
                            <a:schemeClr val="tx1"/>
                          </a:solidFill>
                          <a:effectLst/>
                        </a:rPr>
                        <a:t> Standard</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5</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2</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6</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8</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 4</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 2</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6</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087376"/>
                  </a:ext>
                </a:extLst>
              </a:tr>
              <a:tr h="291227">
                <a:tc>
                  <a:txBody>
                    <a:bodyPr/>
                    <a:lstStyle/>
                    <a:p>
                      <a:pPr marL="0" marR="0">
                        <a:lnSpc>
                          <a:spcPct val="115000"/>
                        </a:lnSpc>
                        <a:spcBef>
                          <a:spcPts val="0"/>
                        </a:spcBef>
                        <a:spcAft>
                          <a:spcPts val="0"/>
                        </a:spcAft>
                      </a:pPr>
                      <a:r>
                        <a:rPr lang="en-US" sz="1600">
                          <a:solidFill>
                            <a:schemeClr val="tx1"/>
                          </a:solidFill>
                          <a:effectLst/>
                        </a:rPr>
                        <a:t> Expedited</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152</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133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136</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147</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146</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123</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113 </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156</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151</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 162</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137</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a:solidFill>
                            <a:schemeClr val="tx1"/>
                          </a:solidFill>
                          <a:effectLst/>
                          <a:latin typeface="+mn-lt"/>
                        </a:rPr>
                        <a:t>120</a:t>
                      </a:r>
                      <a:endParaRPr lang="en-US" sz="16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2443"/>
                  </a:ext>
                </a:extLst>
              </a:tr>
            </a:tbl>
          </a:graphicData>
        </a:graphic>
      </p:graphicFrame>
      <p:pic>
        <p:nvPicPr>
          <p:cNvPr id="3" name="Picture 2">
            <a:extLst>
              <a:ext uri="{FF2B5EF4-FFF2-40B4-BE49-F238E27FC236}">
                <a16:creationId xmlns:a16="http://schemas.microsoft.com/office/drawing/2014/main" id="{6F389878-8C55-DF0F-E848-AAF074C997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527080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23B5-6FCE-7911-A3D8-8B79FDFA9C4B}"/>
              </a:ext>
            </a:extLst>
          </p:cNvPr>
          <p:cNvSpPr>
            <a:spLocks noGrp="1"/>
          </p:cNvSpPr>
          <p:nvPr>
            <p:ph type="title"/>
          </p:nvPr>
        </p:nvSpPr>
        <p:spPr/>
        <p:txBody>
          <a:bodyPr/>
          <a:lstStyle/>
          <a:p>
            <a:r>
              <a:rPr lang="en-US"/>
              <a:t>Denials: Annual Review </a:t>
            </a:r>
          </a:p>
        </p:txBody>
      </p:sp>
      <p:graphicFrame>
        <p:nvGraphicFramePr>
          <p:cNvPr id="4" name="Table 3">
            <a:extLst>
              <a:ext uri="{FF2B5EF4-FFF2-40B4-BE49-F238E27FC236}">
                <a16:creationId xmlns:a16="http://schemas.microsoft.com/office/drawing/2014/main" id="{9C2F9318-CD57-A314-5731-36AC91748ACB}"/>
              </a:ext>
            </a:extLst>
          </p:cNvPr>
          <p:cNvGraphicFramePr>
            <a:graphicFrameLocks noGrp="1"/>
          </p:cNvGraphicFramePr>
          <p:nvPr/>
        </p:nvGraphicFramePr>
        <p:xfrm>
          <a:off x="3034414" y="2028539"/>
          <a:ext cx="6123172" cy="3381145"/>
        </p:xfrm>
        <a:graphic>
          <a:graphicData uri="http://schemas.openxmlformats.org/drawingml/2006/table">
            <a:tbl>
              <a:tblPr firstRow="1" firstCol="1" bandRow="1">
                <a:tableStyleId>{7DF18680-E054-41AD-8BC1-D1AEF772440D}</a:tableStyleId>
              </a:tblPr>
              <a:tblGrid>
                <a:gridCol w="3483154">
                  <a:extLst>
                    <a:ext uri="{9D8B030D-6E8A-4147-A177-3AD203B41FA5}">
                      <a16:colId xmlns:a16="http://schemas.microsoft.com/office/drawing/2014/main" val="1062584380"/>
                    </a:ext>
                  </a:extLst>
                </a:gridCol>
                <a:gridCol w="689764">
                  <a:extLst>
                    <a:ext uri="{9D8B030D-6E8A-4147-A177-3AD203B41FA5}">
                      <a16:colId xmlns:a16="http://schemas.microsoft.com/office/drawing/2014/main" val="2566920479"/>
                    </a:ext>
                  </a:extLst>
                </a:gridCol>
                <a:gridCol w="975127">
                  <a:extLst>
                    <a:ext uri="{9D8B030D-6E8A-4147-A177-3AD203B41FA5}">
                      <a16:colId xmlns:a16="http://schemas.microsoft.com/office/drawing/2014/main" val="2474758263"/>
                    </a:ext>
                  </a:extLst>
                </a:gridCol>
                <a:gridCol w="975127">
                  <a:extLst>
                    <a:ext uri="{9D8B030D-6E8A-4147-A177-3AD203B41FA5}">
                      <a16:colId xmlns:a16="http://schemas.microsoft.com/office/drawing/2014/main" val="1784060311"/>
                    </a:ext>
                  </a:extLst>
                </a:gridCol>
              </a:tblGrid>
              <a:tr h="478179">
                <a:tc>
                  <a:txBody>
                    <a:bodyPr/>
                    <a:lstStyle/>
                    <a:p>
                      <a:endParaRPr lang="en-US" sz="1600">
                        <a:solidFill>
                          <a:schemeClr val="tx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1">
                          <a:solidFill>
                            <a:schemeClr val="tx1"/>
                          </a:solidFill>
                          <a:effectLst/>
                        </a:rPr>
                        <a:t>2022</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1">
                          <a:solidFill>
                            <a:schemeClr val="tx1"/>
                          </a:solidFill>
                          <a:effectLst/>
                        </a:rPr>
                        <a:t>2023</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b="1">
                          <a:solidFill>
                            <a:schemeClr val="tx1"/>
                          </a:solidFill>
                          <a:effectLst/>
                        </a:rPr>
                        <a:t>2024</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2129483"/>
                  </a:ext>
                </a:extLst>
              </a:tr>
              <a:tr h="246635">
                <a:tc>
                  <a:txBody>
                    <a:bodyPr/>
                    <a:lstStyle/>
                    <a:p>
                      <a:pPr marL="0" marR="0">
                        <a:lnSpc>
                          <a:spcPct val="115000"/>
                        </a:lnSpc>
                        <a:spcAft>
                          <a:spcPts val="1000"/>
                        </a:spcAft>
                      </a:pPr>
                      <a:r>
                        <a:rPr lang="en-US" sz="1600" b="1">
                          <a:solidFill>
                            <a:schemeClr val="tx1"/>
                          </a:solidFill>
                          <a:effectLst/>
                        </a:rPr>
                        <a:t>Medical Necessity Denials</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1</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21319"/>
                  </a:ext>
                </a:extLst>
              </a:tr>
              <a:tr h="246635">
                <a:tc>
                  <a:txBody>
                    <a:bodyPr/>
                    <a:lstStyle/>
                    <a:p>
                      <a:pPr marL="0" marR="0">
                        <a:lnSpc>
                          <a:spcPct val="115000"/>
                        </a:lnSpc>
                        <a:spcAft>
                          <a:spcPts val="1000"/>
                        </a:spcAft>
                      </a:pPr>
                      <a:r>
                        <a:rPr lang="en-US" sz="1600" b="1">
                          <a:solidFill>
                            <a:schemeClr val="tx1"/>
                          </a:solidFill>
                          <a:effectLst/>
                        </a:rPr>
                        <a:t> (Inpatient) Urgent Concurrent </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1</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919758"/>
                  </a:ext>
                </a:extLst>
              </a:tr>
              <a:tr h="246635">
                <a:tc>
                  <a:txBody>
                    <a:bodyPr/>
                    <a:lstStyle/>
                    <a:p>
                      <a:pPr marL="0" marR="0">
                        <a:lnSpc>
                          <a:spcPct val="115000"/>
                        </a:lnSpc>
                        <a:spcAft>
                          <a:spcPts val="1000"/>
                        </a:spcAft>
                      </a:pPr>
                      <a:r>
                        <a:rPr lang="en-US" sz="1600" b="1">
                          <a:solidFill>
                            <a:schemeClr val="tx1"/>
                          </a:solidFill>
                          <a:effectLst/>
                        </a:rPr>
                        <a:t> Urgent Preservice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0303214"/>
                  </a:ext>
                </a:extLst>
              </a:tr>
              <a:tr h="246635">
                <a:tc>
                  <a:txBody>
                    <a:bodyPr/>
                    <a:lstStyle/>
                    <a:p>
                      <a:pPr marL="0" marR="0">
                        <a:lnSpc>
                          <a:spcPct val="115000"/>
                        </a:lnSpc>
                        <a:spcAft>
                          <a:spcPts val="1000"/>
                        </a:spcAft>
                      </a:pPr>
                      <a:r>
                        <a:rPr lang="en-US" sz="1600" b="1">
                          <a:solidFill>
                            <a:schemeClr val="tx1"/>
                          </a:solidFill>
                          <a:effectLst/>
                        </a:rPr>
                        <a:t> Nonurgent Preservice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322314"/>
                  </a:ext>
                </a:extLst>
              </a:tr>
              <a:tr h="246635">
                <a:tc>
                  <a:txBody>
                    <a:bodyPr/>
                    <a:lstStyle/>
                    <a:p>
                      <a:pPr marL="0" marR="0">
                        <a:lnSpc>
                          <a:spcPct val="115000"/>
                        </a:lnSpc>
                        <a:spcAft>
                          <a:spcPts val="1000"/>
                        </a:spcAft>
                      </a:pPr>
                      <a:r>
                        <a:rPr lang="en-US" sz="1600" b="1">
                          <a:solidFill>
                            <a:schemeClr val="tx1"/>
                          </a:solidFill>
                          <a:effectLst/>
                        </a:rPr>
                        <a:t> Postservice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0730083"/>
                  </a:ext>
                </a:extLst>
              </a:tr>
              <a:tr h="246635">
                <a:tc>
                  <a:txBody>
                    <a:bodyPr/>
                    <a:lstStyle/>
                    <a:p>
                      <a:pPr marL="0" marR="0">
                        <a:lnSpc>
                          <a:spcPct val="115000"/>
                        </a:lnSpc>
                        <a:spcAft>
                          <a:spcPts val="1000"/>
                        </a:spcAft>
                      </a:pPr>
                      <a:r>
                        <a:rPr lang="en-US" sz="1600" b="1">
                          <a:solidFill>
                            <a:schemeClr val="tx1"/>
                          </a:solidFill>
                          <a:effectLst/>
                        </a:rPr>
                        <a:t> Denial Timeline Compliance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100%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6349956"/>
                  </a:ext>
                </a:extLst>
              </a:tr>
              <a:tr h="246635">
                <a:tc>
                  <a:txBody>
                    <a:bodyPr/>
                    <a:lstStyle/>
                    <a:p>
                      <a:pPr marL="0" marR="0">
                        <a:lnSpc>
                          <a:spcPct val="115000"/>
                        </a:lnSpc>
                        <a:spcAft>
                          <a:spcPts val="1000"/>
                        </a:spcAft>
                      </a:pPr>
                      <a:r>
                        <a:rPr lang="en-US" sz="1600" b="1">
                          <a:solidFill>
                            <a:schemeClr val="tx1"/>
                          </a:solidFill>
                          <a:effectLst/>
                        </a:rPr>
                        <a:t>Administrative Denials</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9600145"/>
                  </a:ext>
                </a:extLst>
              </a:tr>
              <a:tr h="246635">
                <a:tc>
                  <a:txBody>
                    <a:bodyPr/>
                    <a:lstStyle/>
                    <a:p>
                      <a:pPr marL="0" marR="0">
                        <a:lnSpc>
                          <a:spcPct val="115000"/>
                        </a:lnSpc>
                        <a:spcAft>
                          <a:spcPts val="1000"/>
                        </a:spcAft>
                      </a:pPr>
                      <a:r>
                        <a:rPr lang="en-US" sz="1600" b="1">
                          <a:solidFill>
                            <a:schemeClr val="tx1"/>
                          </a:solidFill>
                          <a:effectLst/>
                        </a:rPr>
                        <a:t> (Inpatient) Urgent Concurrent </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5010746"/>
                  </a:ext>
                </a:extLst>
              </a:tr>
              <a:tr h="246635">
                <a:tc>
                  <a:txBody>
                    <a:bodyPr/>
                    <a:lstStyle/>
                    <a:p>
                      <a:pPr marL="0" marR="0">
                        <a:lnSpc>
                          <a:spcPct val="115000"/>
                        </a:lnSpc>
                        <a:spcAft>
                          <a:spcPts val="1000"/>
                        </a:spcAft>
                      </a:pPr>
                      <a:r>
                        <a:rPr lang="en-US" sz="1600" b="1">
                          <a:solidFill>
                            <a:schemeClr val="tx1"/>
                          </a:solidFill>
                          <a:effectLst/>
                        </a:rPr>
                        <a:t> Urgent Preservice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98900"/>
                  </a:ext>
                </a:extLst>
              </a:tr>
              <a:tr h="246635">
                <a:tc>
                  <a:txBody>
                    <a:bodyPr/>
                    <a:lstStyle/>
                    <a:p>
                      <a:pPr marL="0" marR="0">
                        <a:lnSpc>
                          <a:spcPct val="115000"/>
                        </a:lnSpc>
                        <a:spcAft>
                          <a:spcPts val="1000"/>
                        </a:spcAft>
                      </a:pPr>
                      <a:r>
                        <a:rPr lang="en-US" sz="1600" b="1">
                          <a:solidFill>
                            <a:schemeClr val="tx1"/>
                          </a:solidFill>
                          <a:effectLst/>
                        </a:rPr>
                        <a:t> Nonurgent Preservice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0004663"/>
                  </a:ext>
                </a:extLst>
              </a:tr>
              <a:tr h="246635">
                <a:tc>
                  <a:txBody>
                    <a:bodyPr/>
                    <a:lstStyle/>
                    <a:p>
                      <a:pPr marL="0" marR="0">
                        <a:lnSpc>
                          <a:spcPct val="115000"/>
                        </a:lnSpc>
                        <a:spcAft>
                          <a:spcPts val="1000"/>
                        </a:spcAft>
                      </a:pPr>
                      <a:r>
                        <a:rPr lang="en-US" sz="1600" b="1">
                          <a:solidFill>
                            <a:schemeClr val="tx1"/>
                          </a:solidFill>
                          <a:effectLst/>
                        </a:rPr>
                        <a:t> Postservice</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pPr>
                      <a:r>
                        <a:rPr lang="en-US" sz="1600">
                          <a:solidFill>
                            <a:schemeClr val="tx1"/>
                          </a:solidFill>
                          <a:effectLst/>
                        </a:rPr>
                        <a:t>0</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314626"/>
                  </a:ext>
                </a:extLst>
              </a:tr>
            </a:tbl>
          </a:graphicData>
        </a:graphic>
      </p:graphicFrame>
      <p:pic>
        <p:nvPicPr>
          <p:cNvPr id="3" name="Picture 2">
            <a:extLst>
              <a:ext uri="{FF2B5EF4-FFF2-40B4-BE49-F238E27FC236}">
                <a16:creationId xmlns:a16="http://schemas.microsoft.com/office/drawing/2014/main" id="{EA657932-2032-3D3C-32F2-7F43AB5B37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1329391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3342-2BC9-9357-9F3E-AEAFDF2B862A}"/>
              </a:ext>
            </a:extLst>
          </p:cNvPr>
          <p:cNvSpPr>
            <a:spLocks noGrp="1"/>
          </p:cNvSpPr>
          <p:nvPr>
            <p:ph type="title"/>
          </p:nvPr>
        </p:nvSpPr>
        <p:spPr/>
        <p:txBody>
          <a:bodyPr/>
          <a:lstStyle/>
          <a:p>
            <a:r>
              <a:rPr lang="en-US"/>
              <a:t>Inpatient Utilization: Inpatient Admissions</a:t>
            </a:r>
          </a:p>
        </p:txBody>
      </p:sp>
      <p:pic>
        <p:nvPicPr>
          <p:cNvPr id="3" name="Picture 2">
            <a:extLst>
              <a:ext uri="{FF2B5EF4-FFF2-40B4-BE49-F238E27FC236}">
                <a16:creationId xmlns:a16="http://schemas.microsoft.com/office/drawing/2014/main" id="{42DBA989-C652-0F05-BBC0-E9A2EFC616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graphicFrame>
        <p:nvGraphicFramePr>
          <p:cNvPr id="9" name="Content Placeholder 8">
            <a:extLst>
              <a:ext uri="{FF2B5EF4-FFF2-40B4-BE49-F238E27FC236}">
                <a16:creationId xmlns:a16="http://schemas.microsoft.com/office/drawing/2014/main" id="{2A6447A0-9F3D-419D-D22D-0363B7B3FDEA}"/>
              </a:ext>
            </a:extLst>
          </p:cNvPr>
          <p:cNvGraphicFramePr>
            <a:graphicFrameLocks noGrp="1"/>
          </p:cNvGraphicFramePr>
          <p:nvPr>
            <p:ph idx="1"/>
            <p:extLst>
              <p:ext uri="{D42A27DB-BD31-4B8C-83A1-F6EECF244321}">
                <p14:modId xmlns:p14="http://schemas.microsoft.com/office/powerpoint/2010/main" val="907911229"/>
              </p:ext>
            </p:extLst>
          </p:nvPr>
        </p:nvGraphicFramePr>
        <p:xfrm>
          <a:off x="1739660" y="1725283"/>
          <a:ext cx="8711180" cy="1714500"/>
        </p:xfrm>
        <a:graphic>
          <a:graphicData uri="http://schemas.openxmlformats.org/drawingml/2006/table">
            <a:tbl>
              <a:tblPr firstRow="1" firstCol="1" bandRow="1">
                <a:tableStyleId>{7DF18680-E054-41AD-8BC1-D1AEF772440D}</a:tableStyleId>
              </a:tblPr>
              <a:tblGrid>
                <a:gridCol w="1971054">
                  <a:extLst>
                    <a:ext uri="{9D8B030D-6E8A-4147-A177-3AD203B41FA5}">
                      <a16:colId xmlns:a16="http://schemas.microsoft.com/office/drawing/2014/main" val="1309439474"/>
                    </a:ext>
                  </a:extLst>
                </a:gridCol>
                <a:gridCol w="1831457">
                  <a:extLst>
                    <a:ext uri="{9D8B030D-6E8A-4147-A177-3AD203B41FA5}">
                      <a16:colId xmlns:a16="http://schemas.microsoft.com/office/drawing/2014/main" val="1473127546"/>
                    </a:ext>
                  </a:extLst>
                </a:gridCol>
                <a:gridCol w="1596266">
                  <a:extLst>
                    <a:ext uri="{9D8B030D-6E8A-4147-A177-3AD203B41FA5}">
                      <a16:colId xmlns:a16="http://schemas.microsoft.com/office/drawing/2014/main" val="415689143"/>
                    </a:ext>
                  </a:extLst>
                </a:gridCol>
                <a:gridCol w="1831457">
                  <a:extLst>
                    <a:ext uri="{9D8B030D-6E8A-4147-A177-3AD203B41FA5}">
                      <a16:colId xmlns:a16="http://schemas.microsoft.com/office/drawing/2014/main" val="3267483789"/>
                    </a:ext>
                  </a:extLst>
                </a:gridCol>
                <a:gridCol w="1480946">
                  <a:extLst>
                    <a:ext uri="{9D8B030D-6E8A-4147-A177-3AD203B41FA5}">
                      <a16:colId xmlns:a16="http://schemas.microsoft.com/office/drawing/2014/main" val="2005129249"/>
                    </a:ext>
                  </a:extLst>
                </a:gridCol>
              </a:tblGrid>
              <a:tr h="342900">
                <a:tc>
                  <a:txBody>
                    <a:bodyPr/>
                    <a:lstStyle/>
                    <a:p>
                      <a:endParaRPr lang="en-US">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algn="ctr">
                        <a:buNone/>
                      </a:pPr>
                      <a:r>
                        <a:rPr lang="en-US">
                          <a:solidFill>
                            <a:schemeClr val="tx1"/>
                          </a:solidFill>
                          <a:effectLst/>
                        </a:rPr>
                        <a:t>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tc gridSpan="2">
                  <a:txBody>
                    <a:bodyPr/>
                    <a:lstStyle/>
                    <a:p>
                      <a:pPr algn="ctr">
                        <a:buNone/>
                      </a:pPr>
                      <a:r>
                        <a:rPr lang="en-US">
                          <a:solidFill>
                            <a:schemeClr val="tx1"/>
                          </a:solidFill>
                          <a:effectLst/>
                        </a:rPr>
                        <a:t>2024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extLst>
                  <a:ext uri="{0D108BD9-81ED-4DB2-BD59-A6C34878D82A}">
                    <a16:rowId xmlns:a16="http://schemas.microsoft.com/office/drawing/2014/main" val="576211804"/>
                  </a:ext>
                </a:extLst>
              </a:tr>
              <a:tr h="342900">
                <a:tc>
                  <a:txBody>
                    <a:bodyPr/>
                    <a:lstStyle/>
                    <a:p>
                      <a:pPr>
                        <a:buNone/>
                      </a:pPr>
                      <a:endParaRPr lang="en-US">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Discharges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YoY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Discharges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YoY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42237230"/>
                  </a:ext>
                </a:extLst>
              </a:tr>
              <a:tr h="342900">
                <a:tc>
                  <a:txBody>
                    <a:bodyPr/>
                    <a:lstStyle/>
                    <a:p>
                      <a:pPr>
                        <a:buNone/>
                      </a:pPr>
                      <a:r>
                        <a:rPr lang="en-US">
                          <a:solidFill>
                            <a:schemeClr val="tx1"/>
                          </a:solidFill>
                          <a:effectLst/>
                        </a:rPr>
                        <a:t>Overall</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2123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-8.21%</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1550</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-26.99%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329877402"/>
                  </a:ext>
                </a:extLst>
              </a:tr>
              <a:tr h="342900">
                <a:tc>
                  <a:txBody>
                    <a:bodyPr/>
                    <a:lstStyle/>
                    <a:p>
                      <a:pPr>
                        <a:buNone/>
                      </a:pPr>
                      <a:r>
                        <a:rPr lang="en-US">
                          <a:solidFill>
                            <a:schemeClr val="tx1"/>
                          </a:solidFill>
                          <a:effectLst/>
                        </a:rPr>
                        <a:t>Adults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1281</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-13.03%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824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-35.58%</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08255053"/>
                  </a:ext>
                </a:extLst>
              </a:tr>
              <a:tr h="342900">
                <a:tc>
                  <a:txBody>
                    <a:bodyPr/>
                    <a:lstStyle/>
                    <a:p>
                      <a:pPr>
                        <a:buNone/>
                      </a:pPr>
                      <a:r>
                        <a:rPr lang="en-US">
                          <a:solidFill>
                            <a:schemeClr val="tx1"/>
                          </a:solidFill>
                          <a:effectLst/>
                        </a:rPr>
                        <a:t>Children</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842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0.24%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726</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buNone/>
                      </a:pPr>
                      <a:r>
                        <a:rPr lang="en-US">
                          <a:solidFill>
                            <a:schemeClr val="tx1"/>
                          </a:solidFill>
                          <a:effectLst/>
                        </a:rPr>
                        <a:t>-13.78%</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5375178"/>
                  </a:ext>
                </a:extLst>
              </a:tr>
            </a:tbl>
          </a:graphicData>
        </a:graphic>
      </p:graphicFrame>
      <p:sp>
        <p:nvSpPr>
          <p:cNvPr id="12" name="TextBox 11">
            <a:extLst>
              <a:ext uri="{FF2B5EF4-FFF2-40B4-BE49-F238E27FC236}">
                <a16:creationId xmlns:a16="http://schemas.microsoft.com/office/drawing/2014/main" id="{6535318E-0F37-5AFE-7040-97EF5FB7C66A}"/>
              </a:ext>
            </a:extLst>
          </p:cNvPr>
          <p:cNvSpPr txBox="1"/>
          <p:nvPr/>
        </p:nvSpPr>
        <p:spPr>
          <a:xfrm>
            <a:off x="1761347" y="3717040"/>
            <a:ext cx="98863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solidFill>
                  <a:srgbClr val="2A5798"/>
                </a:solidFill>
                <a:latin typeface="Aptos"/>
                <a:ea typeface="Calibri" panose="020F0502020204030204"/>
                <a:cs typeface="Calibri" panose="020F0502020204030204"/>
              </a:rPr>
              <a:t>Average 1.9 discharges per 1,000 members</a:t>
            </a:r>
            <a:endParaRPr lang="en-US" sz="2400">
              <a:ea typeface="Calibri"/>
              <a:cs typeface="Calibri"/>
            </a:endParaRPr>
          </a:p>
          <a:p>
            <a:pPr marL="285750" indent="-285750">
              <a:buFont typeface="Arial"/>
              <a:buChar char="•"/>
            </a:pPr>
            <a:r>
              <a:rPr lang="en-US" sz="2400">
                <a:solidFill>
                  <a:srgbClr val="2A5798"/>
                </a:solidFill>
                <a:latin typeface="Aptos"/>
                <a:ea typeface="Calibri" panose="020F0502020204030204"/>
                <a:cs typeface="Calibri" panose="020F0502020204030204"/>
              </a:rPr>
              <a:t>Average of 14.8 days per 1,000 members</a:t>
            </a:r>
          </a:p>
          <a:p>
            <a:pPr marL="285750" indent="-285750">
              <a:buFont typeface="Arial"/>
              <a:buChar char="•"/>
            </a:pPr>
            <a:r>
              <a:rPr lang="en-US" sz="2400">
                <a:solidFill>
                  <a:srgbClr val="2A5798"/>
                </a:solidFill>
                <a:latin typeface="Aptos"/>
                <a:ea typeface="Calibri" panose="020F0502020204030204"/>
                <a:cs typeface="Calibri" panose="020F0502020204030204"/>
              </a:rPr>
              <a:t>Average length of stay is 8.2 days per admission</a:t>
            </a:r>
          </a:p>
        </p:txBody>
      </p:sp>
    </p:spTree>
    <p:extLst>
      <p:ext uri="{BB962C8B-B14F-4D97-AF65-F5344CB8AC3E}">
        <p14:creationId xmlns:p14="http://schemas.microsoft.com/office/powerpoint/2010/main" val="70484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691A-5E01-52A5-05CE-D280AEF890F3}"/>
              </a:ext>
            </a:extLst>
          </p:cNvPr>
          <p:cNvSpPr>
            <a:spLocks noGrp="1"/>
          </p:cNvSpPr>
          <p:nvPr>
            <p:ph type="title"/>
          </p:nvPr>
        </p:nvSpPr>
        <p:spPr/>
        <p:txBody>
          <a:bodyPr/>
          <a:lstStyle/>
          <a:p>
            <a:r>
              <a:rPr lang="en-US">
                <a:latin typeface="Corbel"/>
              </a:rPr>
              <a:t>Outpatient Utilization</a:t>
            </a:r>
            <a:endParaRPr lang="en-US"/>
          </a:p>
        </p:txBody>
      </p:sp>
      <p:sp>
        <p:nvSpPr>
          <p:cNvPr id="3" name="Content Placeholder 2">
            <a:extLst>
              <a:ext uri="{FF2B5EF4-FFF2-40B4-BE49-F238E27FC236}">
                <a16:creationId xmlns:a16="http://schemas.microsoft.com/office/drawing/2014/main" id="{F2BCA552-57A4-5C31-F9E7-C94CF0755435}"/>
              </a:ext>
            </a:extLst>
          </p:cNvPr>
          <p:cNvSpPr>
            <a:spLocks noGrp="1"/>
          </p:cNvSpPr>
          <p:nvPr>
            <p:ph idx="1"/>
          </p:nvPr>
        </p:nvSpPr>
        <p:spPr/>
        <p:txBody>
          <a:bodyPr vert="horz" lIns="91440" tIns="45720" rIns="91440" bIns="45720" rtlCol="0" anchor="t">
            <a:normAutofit/>
          </a:bodyPr>
          <a:lstStyle/>
          <a:p>
            <a:r>
              <a:rPr lang="en-US">
                <a:latin typeface="Corbel"/>
              </a:rPr>
              <a:t>Averages 40.9 therapy services per 1,000 members</a:t>
            </a:r>
          </a:p>
          <a:p>
            <a:r>
              <a:rPr lang="en-US">
                <a:latin typeface="Corbel"/>
              </a:rPr>
              <a:t>Averages 1.6 TCM services per 1,000 members </a:t>
            </a:r>
            <a:endParaRPr lang="en-US"/>
          </a:p>
          <a:p>
            <a:pPr lvl="1">
              <a:buFont typeface="Courier New" panose="020B0604020202020204" pitchFamily="34" charset="0"/>
              <a:buChar char="o"/>
            </a:pPr>
            <a:r>
              <a:rPr lang="en-US">
                <a:latin typeface="Corbel"/>
              </a:rPr>
              <a:t>Continual decrease annually</a:t>
            </a:r>
          </a:p>
          <a:p>
            <a:r>
              <a:rPr lang="en-US">
                <a:latin typeface="Corbel"/>
              </a:rPr>
              <a:t>Averages 23.9 med management services per 1,000 members</a:t>
            </a:r>
          </a:p>
          <a:p>
            <a:r>
              <a:rPr lang="en-US">
                <a:latin typeface="Corbel"/>
              </a:rPr>
              <a:t>Telehealth continues to decline annually (- 13.37%)</a:t>
            </a:r>
            <a:endParaRPr lang="en-US"/>
          </a:p>
        </p:txBody>
      </p:sp>
      <p:pic>
        <p:nvPicPr>
          <p:cNvPr id="5" name="Picture 4" descr="A blue and black logo&#10;&#10;AI-generated content may be incorrect.">
            <a:extLst>
              <a:ext uri="{FF2B5EF4-FFF2-40B4-BE49-F238E27FC236}">
                <a16:creationId xmlns:a16="http://schemas.microsoft.com/office/drawing/2014/main" id="{4264D245-B1A9-FF12-BB8F-6CDAE03F25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178776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C830F-5F7A-3B1B-78DB-211835417ADA}"/>
              </a:ext>
            </a:extLst>
          </p:cNvPr>
          <p:cNvSpPr>
            <a:spLocks noGrp="1"/>
          </p:cNvSpPr>
          <p:nvPr>
            <p:ph type="title"/>
          </p:nvPr>
        </p:nvSpPr>
        <p:spPr/>
        <p:txBody>
          <a:bodyPr/>
          <a:lstStyle/>
          <a:p>
            <a:r>
              <a:rPr lang="en-US">
                <a:latin typeface="Corbel"/>
              </a:rPr>
              <a:t>Claims Volume by provider type</a:t>
            </a:r>
            <a:endParaRPr lang="en-US"/>
          </a:p>
        </p:txBody>
      </p:sp>
      <p:sp>
        <p:nvSpPr>
          <p:cNvPr id="3" name="Content Placeholder 2">
            <a:extLst>
              <a:ext uri="{FF2B5EF4-FFF2-40B4-BE49-F238E27FC236}">
                <a16:creationId xmlns:a16="http://schemas.microsoft.com/office/drawing/2014/main" id="{45766AF7-AF6B-29AB-FE17-7A186E067474}"/>
              </a:ext>
            </a:extLst>
          </p:cNvPr>
          <p:cNvSpPr>
            <a:spLocks noGrp="1"/>
          </p:cNvSpPr>
          <p:nvPr>
            <p:ph idx="1"/>
          </p:nvPr>
        </p:nvSpPr>
        <p:spPr/>
        <p:txBody>
          <a:bodyPr vert="horz" lIns="91440" tIns="45720" rIns="91440" bIns="45720" rtlCol="0" anchor="t">
            <a:normAutofit/>
          </a:bodyPr>
          <a:lstStyle/>
          <a:p>
            <a:pPr marL="0" indent="0">
              <a:buNone/>
            </a:pPr>
            <a:r>
              <a:rPr lang="en-US">
                <a:latin typeface="Corbel"/>
              </a:rPr>
              <a:t>Highest Volume to lowest:</a:t>
            </a:r>
          </a:p>
          <a:p>
            <a:pPr marL="514350" indent="-514350">
              <a:buAutoNum type="arabicPeriod"/>
            </a:pPr>
            <a:r>
              <a:rPr lang="en-US">
                <a:latin typeface="Corbel"/>
              </a:rPr>
              <a:t>Capitated Providers (4.3%)</a:t>
            </a:r>
            <a:endParaRPr lang="en-US"/>
          </a:p>
          <a:p>
            <a:pPr marL="514350" indent="-514350">
              <a:buAutoNum type="arabicPeriod"/>
            </a:pPr>
            <a:r>
              <a:rPr lang="en-US">
                <a:latin typeface="Corbel"/>
              </a:rPr>
              <a:t>Other Providers (-12.83%)</a:t>
            </a:r>
          </a:p>
          <a:p>
            <a:pPr marL="514350" indent="-514350">
              <a:buAutoNum type="arabicPeriod"/>
            </a:pPr>
            <a:r>
              <a:rPr lang="en-US">
                <a:latin typeface="Corbel"/>
              </a:rPr>
              <a:t>Non-HCA Hospitals (-10.84%)</a:t>
            </a:r>
          </a:p>
          <a:p>
            <a:pPr marL="514350" indent="-514350">
              <a:buAutoNum type="arabicPeriod"/>
            </a:pPr>
            <a:r>
              <a:rPr lang="en-US">
                <a:latin typeface="Corbel"/>
              </a:rPr>
              <a:t>HCA Hospitals (-43.06%)</a:t>
            </a:r>
            <a:endParaRPr lang="en-US"/>
          </a:p>
        </p:txBody>
      </p:sp>
      <p:pic>
        <p:nvPicPr>
          <p:cNvPr id="5" name="Picture 4" descr="A blue and black logo&#10;&#10;AI-generated content may be incorrect.">
            <a:extLst>
              <a:ext uri="{FF2B5EF4-FFF2-40B4-BE49-F238E27FC236}">
                <a16:creationId xmlns:a16="http://schemas.microsoft.com/office/drawing/2014/main" id="{2B1DABCA-EEB5-83D3-682F-A3956FFD57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1080699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3D01-4C3A-2602-250B-54A731116E84}"/>
              </a:ext>
            </a:extLst>
          </p:cNvPr>
          <p:cNvSpPr>
            <a:spLocks noGrp="1"/>
          </p:cNvSpPr>
          <p:nvPr>
            <p:ph type="title"/>
          </p:nvPr>
        </p:nvSpPr>
        <p:spPr>
          <a:xfrm>
            <a:off x="507521" y="1040861"/>
            <a:ext cx="10515600" cy="1325563"/>
          </a:xfrm>
        </p:spPr>
        <p:txBody>
          <a:bodyPr/>
          <a:lstStyle/>
          <a:p>
            <a:r>
              <a:rPr lang="en-US">
                <a:latin typeface="Corbel"/>
              </a:rPr>
              <a:t>Average Membership</a:t>
            </a:r>
            <a:endParaRPr lang="en-US"/>
          </a:p>
        </p:txBody>
      </p:sp>
      <p:graphicFrame>
        <p:nvGraphicFramePr>
          <p:cNvPr id="5" name="Content Placeholder 4">
            <a:extLst>
              <a:ext uri="{FF2B5EF4-FFF2-40B4-BE49-F238E27FC236}">
                <a16:creationId xmlns:a16="http://schemas.microsoft.com/office/drawing/2014/main" id="{3BF888FB-548C-E312-51F4-3EFCF2AB5A63}"/>
              </a:ext>
            </a:extLst>
          </p:cNvPr>
          <p:cNvGraphicFramePr>
            <a:graphicFrameLocks noGrp="1"/>
          </p:cNvGraphicFramePr>
          <p:nvPr>
            <p:ph idx="1"/>
            <p:extLst>
              <p:ext uri="{D42A27DB-BD31-4B8C-83A1-F6EECF244321}">
                <p14:modId xmlns:p14="http://schemas.microsoft.com/office/powerpoint/2010/main" val="2580894747"/>
              </p:ext>
            </p:extLst>
          </p:nvPr>
        </p:nvGraphicFramePr>
        <p:xfrm>
          <a:off x="852577" y="2530116"/>
          <a:ext cx="10515598" cy="1666240"/>
        </p:xfrm>
        <a:graphic>
          <a:graphicData uri="http://schemas.openxmlformats.org/drawingml/2006/table">
            <a:tbl>
              <a:tblPr firstRow="1" firstCol="1" bandRow="1">
                <a:tableStyleId>{7DF18680-E054-41AD-8BC1-D1AEF772440D}</a:tableStyleId>
              </a:tblPr>
              <a:tblGrid>
                <a:gridCol w="2379335">
                  <a:extLst>
                    <a:ext uri="{9D8B030D-6E8A-4147-A177-3AD203B41FA5}">
                      <a16:colId xmlns:a16="http://schemas.microsoft.com/office/drawing/2014/main" val="1878184681"/>
                    </a:ext>
                  </a:extLst>
                </a:gridCol>
                <a:gridCol w="2210822">
                  <a:extLst>
                    <a:ext uri="{9D8B030D-6E8A-4147-A177-3AD203B41FA5}">
                      <a16:colId xmlns:a16="http://schemas.microsoft.com/office/drawing/2014/main" val="826674914"/>
                    </a:ext>
                  </a:extLst>
                </a:gridCol>
                <a:gridCol w="1926913">
                  <a:extLst>
                    <a:ext uri="{9D8B030D-6E8A-4147-A177-3AD203B41FA5}">
                      <a16:colId xmlns:a16="http://schemas.microsoft.com/office/drawing/2014/main" val="1840677105"/>
                    </a:ext>
                  </a:extLst>
                </a:gridCol>
                <a:gridCol w="2210822">
                  <a:extLst>
                    <a:ext uri="{9D8B030D-6E8A-4147-A177-3AD203B41FA5}">
                      <a16:colId xmlns:a16="http://schemas.microsoft.com/office/drawing/2014/main" val="1584210234"/>
                    </a:ext>
                  </a:extLst>
                </a:gridCol>
                <a:gridCol w="1787706">
                  <a:extLst>
                    <a:ext uri="{9D8B030D-6E8A-4147-A177-3AD203B41FA5}">
                      <a16:colId xmlns:a16="http://schemas.microsoft.com/office/drawing/2014/main" val="1672281910"/>
                    </a:ext>
                  </a:extLst>
                </a:gridCol>
              </a:tblGrid>
              <a:tr h="193040">
                <a:tc>
                  <a:txBody>
                    <a:bodyPr/>
                    <a:lstStyle/>
                    <a:p>
                      <a:endParaRPr lang="en-US" sz="2000">
                        <a:solidFill>
                          <a:schemeClr val="tx1"/>
                        </a:solidFill>
                        <a:effectLst/>
                        <a:latin typeface="Aptos"/>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gridSpan="2">
                  <a:txBody>
                    <a:bodyPr/>
                    <a:lstStyle/>
                    <a:p>
                      <a:pPr marL="0" marR="0" algn="ctr">
                        <a:lnSpc>
                          <a:spcPct val="115000"/>
                        </a:lnSpc>
                        <a:spcAft>
                          <a:spcPts val="1000"/>
                        </a:spcAft>
                        <a:buNone/>
                      </a:pPr>
                      <a:r>
                        <a:rPr lang="en-US" sz="2000">
                          <a:solidFill>
                            <a:schemeClr val="tx1"/>
                          </a:solidFill>
                          <a:effectLst/>
                          <a:latin typeface="Aptos"/>
                        </a:rPr>
                        <a:t>2023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tc gridSpan="2">
                  <a:txBody>
                    <a:bodyPr/>
                    <a:lstStyle/>
                    <a:p>
                      <a:pPr marL="0" marR="0" algn="ctr">
                        <a:lnSpc>
                          <a:spcPct val="115000"/>
                        </a:lnSpc>
                        <a:spcAft>
                          <a:spcPts val="1000"/>
                        </a:spcAft>
                        <a:buNone/>
                      </a:pPr>
                      <a:r>
                        <a:rPr lang="en-US" sz="2000">
                          <a:solidFill>
                            <a:schemeClr val="tx1"/>
                          </a:solidFill>
                          <a:effectLst/>
                          <a:latin typeface="Aptos"/>
                        </a:rPr>
                        <a:t>2024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extLst>
                  <a:ext uri="{0D108BD9-81ED-4DB2-BD59-A6C34878D82A}">
                    <a16:rowId xmlns:a16="http://schemas.microsoft.com/office/drawing/2014/main" val="417045556"/>
                  </a:ext>
                </a:extLst>
              </a:tr>
              <a:tr h="193040">
                <a:tc>
                  <a:txBody>
                    <a:bodyPr/>
                    <a:lstStyle/>
                    <a:p>
                      <a:pPr marL="0" marR="0">
                        <a:lnSpc>
                          <a:spcPct val="115000"/>
                        </a:lnSpc>
                        <a:spcAft>
                          <a:spcPts val="1000"/>
                        </a:spcAft>
                        <a:buNone/>
                      </a:pPr>
                      <a:endParaRPr lang="en-US" sz="2000">
                        <a:solidFill>
                          <a:schemeClr val="tx1"/>
                        </a:solidFill>
                        <a:effectLst/>
                        <a:latin typeface="Aptos"/>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b="1">
                          <a:solidFill>
                            <a:schemeClr val="tx1"/>
                          </a:solidFill>
                          <a:effectLst/>
                          <a:latin typeface="Aptos"/>
                        </a:rPr>
                        <a:t>Members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solidFill>
                  </a:tcPr>
                </a:tc>
                <a:tc>
                  <a:txBody>
                    <a:bodyPr/>
                    <a:lstStyle/>
                    <a:p>
                      <a:pPr marL="0" marR="0" algn="ctr">
                        <a:lnSpc>
                          <a:spcPct val="115000"/>
                        </a:lnSpc>
                        <a:spcAft>
                          <a:spcPts val="1000"/>
                        </a:spcAft>
                        <a:buNone/>
                      </a:pPr>
                      <a:r>
                        <a:rPr lang="en-US" sz="2000" b="1">
                          <a:solidFill>
                            <a:schemeClr val="tx1"/>
                          </a:solidFill>
                          <a:effectLst/>
                          <a:latin typeface="Aptos"/>
                        </a:rPr>
                        <a:t>YoY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solidFill>
                  </a:tcPr>
                </a:tc>
                <a:tc>
                  <a:txBody>
                    <a:bodyPr/>
                    <a:lstStyle/>
                    <a:p>
                      <a:pPr marL="0" marR="0" algn="ctr">
                        <a:lnSpc>
                          <a:spcPct val="115000"/>
                        </a:lnSpc>
                        <a:spcAft>
                          <a:spcPts val="1000"/>
                        </a:spcAft>
                        <a:buNone/>
                      </a:pPr>
                      <a:r>
                        <a:rPr lang="en-US" sz="2000" b="1">
                          <a:solidFill>
                            <a:schemeClr val="tx1"/>
                          </a:solidFill>
                          <a:effectLst/>
                          <a:latin typeface="Aptos"/>
                        </a:rPr>
                        <a:t>Members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solidFill>
                  </a:tcPr>
                </a:tc>
                <a:tc>
                  <a:txBody>
                    <a:bodyPr/>
                    <a:lstStyle/>
                    <a:p>
                      <a:pPr marL="0" marR="0" algn="ctr">
                        <a:lnSpc>
                          <a:spcPct val="115000"/>
                        </a:lnSpc>
                        <a:spcAft>
                          <a:spcPts val="1000"/>
                        </a:spcAft>
                        <a:buNone/>
                      </a:pPr>
                      <a:r>
                        <a:rPr lang="en-US" sz="2000" b="1">
                          <a:solidFill>
                            <a:schemeClr val="tx1"/>
                          </a:solidFill>
                          <a:effectLst/>
                          <a:latin typeface="Aptos"/>
                        </a:rPr>
                        <a:t>YoY %</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5"/>
                    </a:solidFill>
                  </a:tcPr>
                </a:tc>
                <a:extLst>
                  <a:ext uri="{0D108BD9-81ED-4DB2-BD59-A6C34878D82A}">
                    <a16:rowId xmlns:a16="http://schemas.microsoft.com/office/drawing/2014/main" val="776931006"/>
                  </a:ext>
                </a:extLst>
              </a:tr>
              <a:tr h="193040">
                <a:tc>
                  <a:txBody>
                    <a:bodyPr/>
                    <a:lstStyle/>
                    <a:p>
                      <a:pPr marL="0" marR="0">
                        <a:lnSpc>
                          <a:spcPct val="115000"/>
                        </a:lnSpc>
                        <a:spcAft>
                          <a:spcPts val="1000"/>
                        </a:spcAft>
                        <a:buNone/>
                      </a:pPr>
                      <a:r>
                        <a:rPr lang="en-US" sz="2000">
                          <a:solidFill>
                            <a:schemeClr val="tx1"/>
                          </a:solidFill>
                          <a:effectLst/>
                          <a:latin typeface="Aptos"/>
                        </a:rPr>
                        <a:t>Overall</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133673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-13.57%</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103209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-22.79%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66035159"/>
                  </a:ext>
                </a:extLst>
              </a:tr>
              <a:tr h="193040">
                <a:tc>
                  <a:txBody>
                    <a:bodyPr/>
                    <a:lstStyle/>
                    <a:p>
                      <a:pPr marL="0" marR="0">
                        <a:lnSpc>
                          <a:spcPct val="115000"/>
                        </a:lnSpc>
                        <a:spcAft>
                          <a:spcPts val="1000"/>
                        </a:spcAft>
                        <a:buNone/>
                      </a:pPr>
                      <a:r>
                        <a:rPr lang="en-US" sz="2000">
                          <a:solidFill>
                            <a:schemeClr val="tx1"/>
                          </a:solidFill>
                          <a:effectLst/>
                          <a:latin typeface="Aptos"/>
                        </a:rPr>
                        <a:t>Adults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58091</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-18.51%</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38479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-33.76%</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50376822"/>
                  </a:ext>
                </a:extLst>
              </a:tr>
              <a:tr h="193040">
                <a:tc>
                  <a:txBody>
                    <a:bodyPr/>
                    <a:lstStyle/>
                    <a:p>
                      <a:pPr marL="0" marR="0">
                        <a:lnSpc>
                          <a:spcPct val="115000"/>
                        </a:lnSpc>
                        <a:spcAft>
                          <a:spcPts val="1000"/>
                        </a:spcAft>
                        <a:buNone/>
                      </a:pPr>
                      <a:r>
                        <a:rPr lang="en-US" sz="2000">
                          <a:solidFill>
                            <a:schemeClr val="tx1"/>
                          </a:solidFill>
                          <a:effectLst/>
                          <a:latin typeface="Aptos"/>
                        </a:rPr>
                        <a:t>Children</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75582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-12.56%</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64729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lgn="ctr">
                        <a:lnSpc>
                          <a:spcPct val="115000"/>
                        </a:lnSpc>
                        <a:spcAft>
                          <a:spcPts val="1000"/>
                        </a:spcAft>
                        <a:buNone/>
                      </a:pPr>
                      <a:r>
                        <a:rPr lang="en-US" sz="2000">
                          <a:solidFill>
                            <a:schemeClr val="tx1"/>
                          </a:solidFill>
                          <a:effectLst/>
                          <a:latin typeface="Aptos"/>
                        </a:rPr>
                        <a:t>-14.36%</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92571733"/>
                  </a:ext>
                </a:extLst>
              </a:tr>
            </a:tbl>
          </a:graphicData>
        </a:graphic>
      </p:graphicFrame>
      <p:pic>
        <p:nvPicPr>
          <p:cNvPr id="4" name="Picture 3" descr="A blue and black logo&#10;&#10;AI-generated content may be incorrect.">
            <a:extLst>
              <a:ext uri="{FF2B5EF4-FFF2-40B4-BE49-F238E27FC236}">
                <a16:creationId xmlns:a16="http://schemas.microsoft.com/office/drawing/2014/main" id="{B670CA16-E6CF-60F6-24D1-45E6E6DEE8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375" y="5802008"/>
            <a:ext cx="1457325" cy="722630"/>
          </a:xfrm>
          <a:prstGeom prst="rect">
            <a:avLst/>
          </a:prstGeom>
          <a:noFill/>
          <a:ln>
            <a:noFill/>
          </a:ln>
        </p:spPr>
      </p:pic>
    </p:spTree>
    <p:extLst>
      <p:ext uri="{BB962C8B-B14F-4D97-AF65-F5344CB8AC3E}">
        <p14:creationId xmlns:p14="http://schemas.microsoft.com/office/powerpoint/2010/main" val="511590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87EF-C05D-A75C-0E7A-6FBE3DA5FFCC}"/>
              </a:ext>
            </a:extLst>
          </p:cNvPr>
          <p:cNvSpPr>
            <a:spLocks noGrp="1"/>
          </p:cNvSpPr>
          <p:nvPr>
            <p:ph type="title"/>
          </p:nvPr>
        </p:nvSpPr>
        <p:spPr/>
        <p:txBody>
          <a:bodyPr/>
          <a:lstStyle/>
          <a:p>
            <a:r>
              <a:rPr lang="en-US">
                <a:latin typeface="Corbel"/>
              </a:rPr>
              <a:t>Future Clinical Training Topics</a:t>
            </a:r>
            <a:endParaRPr lang="en-US"/>
          </a:p>
        </p:txBody>
      </p:sp>
      <p:sp>
        <p:nvSpPr>
          <p:cNvPr id="3" name="Content Placeholder 2">
            <a:extLst>
              <a:ext uri="{FF2B5EF4-FFF2-40B4-BE49-F238E27FC236}">
                <a16:creationId xmlns:a16="http://schemas.microsoft.com/office/drawing/2014/main" id="{6253CD72-2995-9778-20B6-7D4E74027CC5}"/>
              </a:ext>
            </a:extLst>
          </p:cNvPr>
          <p:cNvSpPr>
            <a:spLocks noGrp="1"/>
          </p:cNvSpPr>
          <p:nvPr>
            <p:ph idx="1"/>
          </p:nvPr>
        </p:nvSpPr>
        <p:spPr/>
        <p:txBody>
          <a:bodyPr vert="horz" lIns="91440" tIns="45720" rIns="91440" bIns="45720" rtlCol="0" anchor="t">
            <a:normAutofit/>
          </a:bodyPr>
          <a:lstStyle/>
          <a:p>
            <a:r>
              <a:rPr lang="en-US">
                <a:latin typeface="Corbel"/>
              </a:rPr>
              <a:t>Launch poll:</a:t>
            </a:r>
          </a:p>
          <a:p>
            <a:pPr lvl="1"/>
            <a:r>
              <a:rPr lang="en-US">
                <a:latin typeface="Corbel"/>
              </a:rPr>
              <a:t>Please rank your interest in the following topics for future presentation</a:t>
            </a:r>
            <a:endParaRPr lang="en-US"/>
          </a:p>
        </p:txBody>
      </p:sp>
      <p:pic>
        <p:nvPicPr>
          <p:cNvPr id="5" name="Picture 4" descr="A blue and black logo&#10;&#10;AI-generated content may be incorrect.">
            <a:extLst>
              <a:ext uri="{FF2B5EF4-FFF2-40B4-BE49-F238E27FC236}">
                <a16:creationId xmlns:a16="http://schemas.microsoft.com/office/drawing/2014/main" id="{EB4140F0-DE85-2650-8752-4064F2C83D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45782"/>
            <a:ext cx="1457325" cy="722630"/>
          </a:xfrm>
          <a:prstGeom prst="rect">
            <a:avLst/>
          </a:prstGeom>
          <a:noFill/>
          <a:ln>
            <a:noFill/>
          </a:ln>
        </p:spPr>
      </p:pic>
    </p:spTree>
    <p:extLst>
      <p:ext uri="{BB962C8B-B14F-4D97-AF65-F5344CB8AC3E}">
        <p14:creationId xmlns:p14="http://schemas.microsoft.com/office/powerpoint/2010/main" val="3154248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BB9EDD3-4BD8-3CB6-4206-9EAF81F2834E}"/>
              </a:ext>
            </a:extLst>
          </p:cNvPr>
          <p:cNvSpPr/>
          <p:nvPr/>
        </p:nvSpPr>
        <p:spPr>
          <a:xfrm>
            <a:off x="725786" y="917820"/>
            <a:ext cx="10393680" cy="4053840"/>
          </a:xfrm>
          <a:prstGeom prst="roundRect">
            <a:avLst/>
          </a:prstGeom>
          <a:solidFill>
            <a:schemeClr val="accent5">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dirty="0">
                <a:ea typeface="Calibri"/>
                <a:cs typeface="Calibri"/>
              </a:rPr>
              <a:t>For every 100,000 people, there are 135 behavioral/mental health professionals working in Escambia County compared to 133 for the rest of Florida.</a:t>
            </a:r>
          </a:p>
        </p:txBody>
      </p:sp>
      <p:pic>
        <p:nvPicPr>
          <p:cNvPr id="5" name="Picture 4" descr="A blue and black logo&#10;&#10;AI-generated content may be incorrect.">
            <a:extLst>
              <a:ext uri="{FF2B5EF4-FFF2-40B4-BE49-F238E27FC236}">
                <a16:creationId xmlns:a16="http://schemas.microsoft.com/office/drawing/2014/main" id="{01DBB111-4E3A-6C59-BDFF-A629EC6CB3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45782"/>
            <a:ext cx="1457325" cy="722630"/>
          </a:xfrm>
          <a:prstGeom prst="rect">
            <a:avLst/>
          </a:prstGeom>
          <a:noFill/>
          <a:ln>
            <a:noFill/>
          </a:ln>
        </p:spPr>
      </p:pic>
    </p:spTree>
    <p:extLst>
      <p:ext uri="{BB962C8B-B14F-4D97-AF65-F5344CB8AC3E}">
        <p14:creationId xmlns:p14="http://schemas.microsoft.com/office/powerpoint/2010/main" val="39071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47799F-F1D4-AFBF-5518-8C0FAEF9C8C8}"/>
              </a:ext>
            </a:extLst>
          </p:cNvPr>
          <p:cNvSpPr txBox="1">
            <a:spLocks/>
          </p:cNvSpPr>
          <p:nvPr/>
        </p:nvSpPr>
        <p:spPr>
          <a:xfrm>
            <a:off x="1527298" y="1946585"/>
            <a:ext cx="9144000" cy="23876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rgbClr val="2A5798"/>
                </a:solidFill>
                <a:latin typeface="Corbel" panose="020B0503020204020204" pitchFamily="34" charset="0"/>
                <a:ea typeface="+mj-ea"/>
                <a:cs typeface="+mj-cs"/>
              </a:defRPr>
            </a:lvl1pPr>
          </a:lstStyle>
          <a:p>
            <a:pPr algn="ctr"/>
            <a:r>
              <a:rPr lang="en-US"/>
              <a:t>SOCIAL MEDIA’S IMPACT ON CHILDREN AND ADOLESCENTS’ MENTAL HEALTH</a:t>
            </a:r>
          </a:p>
          <a:p>
            <a:pPr algn="ctr"/>
            <a:endParaRPr lang="en-US"/>
          </a:p>
          <a:p>
            <a:pPr algn="ctr"/>
            <a:endParaRPr lang="en-US">
              <a:latin typeface="Corbel"/>
            </a:endParaRPr>
          </a:p>
          <a:p>
            <a:pPr algn="ctr"/>
            <a:r>
              <a:rPr lang="en-US" sz="3800">
                <a:latin typeface="Corbel"/>
              </a:rPr>
              <a:t>Dr. Mobley – ABH Clinical Medical Director</a:t>
            </a:r>
            <a:endParaRPr lang="en-US" sz="3800"/>
          </a:p>
        </p:txBody>
      </p:sp>
      <p:pic>
        <p:nvPicPr>
          <p:cNvPr id="7" name="Picture 6" descr="A blue and black logo&#10;&#10;AI-generated content may be incorrect.">
            <a:extLst>
              <a:ext uri="{FF2B5EF4-FFF2-40B4-BE49-F238E27FC236}">
                <a16:creationId xmlns:a16="http://schemas.microsoft.com/office/drawing/2014/main" id="{AA6CCAA5-9ADA-F313-8858-ACF4DA9F56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45782"/>
            <a:ext cx="1457325" cy="722630"/>
          </a:xfrm>
          <a:prstGeom prst="rect">
            <a:avLst/>
          </a:prstGeom>
          <a:noFill/>
          <a:ln>
            <a:noFill/>
          </a:ln>
        </p:spPr>
      </p:pic>
    </p:spTree>
    <p:extLst>
      <p:ext uri="{BB962C8B-B14F-4D97-AF65-F5344CB8AC3E}">
        <p14:creationId xmlns:p14="http://schemas.microsoft.com/office/powerpoint/2010/main" val="2938605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E31C-2424-74B8-3DB5-14FB234DCEC1}"/>
              </a:ext>
            </a:extLst>
          </p:cNvPr>
          <p:cNvSpPr>
            <a:spLocks noGrp="1"/>
          </p:cNvSpPr>
          <p:nvPr>
            <p:ph type="title"/>
          </p:nvPr>
        </p:nvSpPr>
        <p:spPr/>
        <p:txBody>
          <a:bodyPr/>
          <a:lstStyle/>
          <a:p>
            <a:r>
              <a:rPr lang="en-US"/>
              <a:t>THE GOOD:  A 2022 PEW POLL OF TEENS </a:t>
            </a:r>
          </a:p>
        </p:txBody>
      </p:sp>
      <p:sp>
        <p:nvSpPr>
          <p:cNvPr id="3" name="Content Placeholder 2">
            <a:extLst>
              <a:ext uri="{FF2B5EF4-FFF2-40B4-BE49-F238E27FC236}">
                <a16:creationId xmlns:a16="http://schemas.microsoft.com/office/drawing/2014/main" id="{270FA8A3-B52E-2D8E-ACC0-1C3CB2917EA7}"/>
              </a:ext>
            </a:extLst>
          </p:cNvPr>
          <p:cNvSpPr>
            <a:spLocks noGrp="1"/>
          </p:cNvSpPr>
          <p:nvPr>
            <p:ph idx="1"/>
          </p:nvPr>
        </p:nvSpPr>
        <p:spPr/>
        <p:txBody>
          <a:bodyPr vert="horz" lIns="91440" tIns="45720" rIns="91440" bIns="45720" rtlCol="0" anchor="t">
            <a:normAutofit/>
          </a:bodyPr>
          <a:lstStyle/>
          <a:p>
            <a:pPr marL="0" indent="0">
              <a:buNone/>
            </a:pPr>
            <a:r>
              <a:rPr lang="en-US">
                <a:latin typeface="Gotham HTF"/>
              </a:rPr>
              <a:t>SOCIAL MEDIA HELPS:</a:t>
            </a:r>
          </a:p>
          <a:p>
            <a:r>
              <a:rPr lang="en-US" b="0" i="0">
                <a:effectLst/>
                <a:latin typeface="Gotham HTF"/>
              </a:rPr>
              <a:t>Teenagers feel more accepted (58%)</a:t>
            </a:r>
          </a:p>
          <a:p>
            <a:r>
              <a:rPr lang="en-US">
                <a:latin typeface="Gotham HTF"/>
              </a:rPr>
              <a:t>Feel </a:t>
            </a:r>
            <a:r>
              <a:rPr lang="en-US" b="0" i="0">
                <a:effectLst/>
                <a:latin typeface="Gotham HTF"/>
              </a:rPr>
              <a:t>like they have people who can support them through tough times (67%) </a:t>
            </a:r>
          </a:p>
          <a:p>
            <a:r>
              <a:rPr lang="en-US">
                <a:latin typeface="Gotham HTF"/>
              </a:rPr>
              <a:t>Feel t</a:t>
            </a:r>
            <a:r>
              <a:rPr lang="en-US" b="0" i="0">
                <a:effectLst/>
                <a:latin typeface="Gotham HTF"/>
              </a:rPr>
              <a:t>hat they have a place to show their creative side (71%)</a:t>
            </a:r>
          </a:p>
          <a:p>
            <a:r>
              <a:rPr lang="en-US">
                <a:latin typeface="Gotham HTF"/>
              </a:rPr>
              <a:t>Feel </a:t>
            </a:r>
            <a:r>
              <a:rPr lang="en-US" b="0" i="0">
                <a:effectLst/>
                <a:latin typeface="Gotham HTF"/>
              </a:rPr>
              <a:t>that they are more connected to what’s going on in their friends’ lives (80%).</a:t>
            </a:r>
            <a:endParaRPr lang="en-US"/>
          </a:p>
        </p:txBody>
      </p:sp>
      <p:pic>
        <p:nvPicPr>
          <p:cNvPr id="5" name="Picture 4" descr="A blue and black logo&#10;&#10;AI-generated content may be incorrect.">
            <a:extLst>
              <a:ext uri="{FF2B5EF4-FFF2-40B4-BE49-F238E27FC236}">
                <a16:creationId xmlns:a16="http://schemas.microsoft.com/office/drawing/2014/main" id="{1120D012-E8A1-F3BA-17E7-3D685A19AC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64416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FA66F05-1138-013A-03AE-D329FEB6AAED}"/>
              </a:ext>
            </a:extLst>
          </p:cNvPr>
          <p:cNvSpPr/>
          <p:nvPr/>
        </p:nvSpPr>
        <p:spPr>
          <a:xfrm>
            <a:off x="1055417" y="858165"/>
            <a:ext cx="9456964" cy="4014107"/>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a:ea typeface="Calibri"/>
                <a:cs typeface="Calibri"/>
              </a:rPr>
              <a:t>20% of youth have a mental health condition, with one in 10 young people having experienced a period of major depression.</a:t>
            </a:r>
          </a:p>
        </p:txBody>
      </p:sp>
      <p:pic>
        <p:nvPicPr>
          <p:cNvPr id="5" name="Picture 4">
            <a:extLst>
              <a:ext uri="{FF2B5EF4-FFF2-40B4-BE49-F238E27FC236}">
                <a16:creationId xmlns:a16="http://schemas.microsoft.com/office/drawing/2014/main" id="{E508461A-F955-8659-C90C-F589212B48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41527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85CF-1A33-C394-266B-64E0503B53B3}"/>
              </a:ext>
            </a:extLst>
          </p:cNvPr>
          <p:cNvSpPr>
            <a:spLocks noGrp="1"/>
          </p:cNvSpPr>
          <p:nvPr>
            <p:ph type="title"/>
          </p:nvPr>
        </p:nvSpPr>
        <p:spPr/>
        <p:txBody>
          <a:bodyPr/>
          <a:lstStyle/>
          <a:p>
            <a:r>
              <a:rPr lang="en-US"/>
              <a:t>KIDS, PARENTS AND SOCIAL MEDIA</a:t>
            </a:r>
          </a:p>
        </p:txBody>
      </p:sp>
      <p:sp>
        <p:nvSpPr>
          <p:cNvPr id="3" name="Content Placeholder 2">
            <a:extLst>
              <a:ext uri="{FF2B5EF4-FFF2-40B4-BE49-F238E27FC236}">
                <a16:creationId xmlns:a16="http://schemas.microsoft.com/office/drawing/2014/main" id="{866F59F7-63C5-B645-13B4-967E64D643B0}"/>
              </a:ext>
            </a:extLst>
          </p:cNvPr>
          <p:cNvSpPr>
            <a:spLocks noGrp="1"/>
          </p:cNvSpPr>
          <p:nvPr>
            <p:ph idx="1"/>
          </p:nvPr>
        </p:nvSpPr>
        <p:spPr>
          <a:xfrm>
            <a:off x="392876" y="1479261"/>
            <a:ext cx="11623963" cy="4351338"/>
          </a:xfrm>
        </p:spPr>
        <p:txBody>
          <a:bodyPr vert="horz" lIns="91440" tIns="45720" rIns="91440" bIns="45720" rtlCol="0" anchor="t">
            <a:noAutofit/>
          </a:bodyPr>
          <a:lstStyle/>
          <a:p>
            <a:r>
              <a:rPr lang="en-US" sz="2400" i="0">
                <a:effectLst/>
                <a:latin typeface="Cambria"/>
                <a:ea typeface="Cambria"/>
              </a:rPr>
              <a:t>In the USA alone, a 2018 study shows that 93% of youth aged 14-22 use social media including platforms like Snapchat, Instagram, Facebook, and Twitter</a:t>
            </a:r>
          </a:p>
          <a:p>
            <a:r>
              <a:rPr lang="en-US" sz="2400" i="0">
                <a:effectLst/>
                <a:latin typeface="Cambria"/>
                <a:ea typeface="Cambria"/>
              </a:rPr>
              <a:t>COVID drove its use up</a:t>
            </a:r>
          </a:p>
          <a:p>
            <a:r>
              <a:rPr lang="en-US" sz="2400">
                <a:latin typeface="Cambria"/>
                <a:ea typeface="Cambria"/>
              </a:rPr>
              <a:t>83% of kids use it daily</a:t>
            </a:r>
          </a:p>
          <a:p>
            <a:r>
              <a:rPr lang="en-US" sz="2400">
                <a:latin typeface="Cambria"/>
                <a:ea typeface="Cambria"/>
              </a:rPr>
              <a:t>30% of 5 to 7-year-olds who use social media are unsupervised*</a:t>
            </a:r>
          </a:p>
          <a:p>
            <a:r>
              <a:rPr lang="en-US" sz="2400">
                <a:latin typeface="Cambria"/>
                <a:ea typeface="Cambria"/>
              </a:rPr>
              <a:t>A significant percent of parents let kids use it before the legal age*</a:t>
            </a:r>
          </a:p>
          <a:p>
            <a:r>
              <a:rPr lang="en-US" sz="2400">
                <a:latin typeface="Cambria"/>
                <a:ea typeface="Cambria"/>
              </a:rPr>
              <a:t>As kids grow into their mid to later teens, supervision drops with freedom</a:t>
            </a:r>
          </a:p>
          <a:p>
            <a:r>
              <a:rPr lang="en-US" sz="2400">
                <a:latin typeface="Cambria"/>
                <a:ea typeface="Cambria"/>
              </a:rPr>
              <a:t>Kids are curious without well formed judgement or any idea of what bad things are out there</a:t>
            </a:r>
          </a:p>
          <a:p>
            <a:r>
              <a:rPr lang="en-US" sz="2400">
                <a:latin typeface="Cambria"/>
                <a:ea typeface="Cambria"/>
              </a:rPr>
              <a:t>Streaming, chat, texting, sending pictures, movies is a breeze</a:t>
            </a:r>
          </a:p>
          <a:p>
            <a:pPr marL="0" indent="0">
              <a:buNone/>
            </a:pPr>
            <a:r>
              <a:rPr lang="en-US" sz="800">
                <a:latin typeface="Cambria"/>
                <a:ea typeface="Cambria"/>
              </a:rPr>
              <a:t>*2. Ofcom.org.uk</a:t>
            </a:r>
          </a:p>
        </p:txBody>
      </p:sp>
      <p:pic>
        <p:nvPicPr>
          <p:cNvPr id="5" name="Picture 4" descr="A blue and black logo&#10;&#10;AI-generated content may be incorrect.">
            <a:extLst>
              <a:ext uri="{FF2B5EF4-FFF2-40B4-BE49-F238E27FC236}">
                <a16:creationId xmlns:a16="http://schemas.microsoft.com/office/drawing/2014/main" id="{BFC736FB-C0F0-E2BC-B8A8-D40BAD1AEA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261521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7D8E-9D11-9CC0-2A12-5D85DEB3B982}"/>
              </a:ext>
            </a:extLst>
          </p:cNvPr>
          <p:cNvSpPr>
            <a:spLocks noGrp="1"/>
          </p:cNvSpPr>
          <p:nvPr>
            <p:ph type="title"/>
          </p:nvPr>
        </p:nvSpPr>
        <p:spPr>
          <a:xfrm>
            <a:off x="472044" y="483878"/>
            <a:ext cx="10515600" cy="1325563"/>
          </a:xfrm>
        </p:spPr>
        <p:txBody>
          <a:bodyPr>
            <a:normAutofit/>
          </a:bodyPr>
          <a:lstStyle/>
          <a:p>
            <a:pPr>
              <a:lnSpc>
                <a:spcPts val="2475"/>
              </a:lnSpc>
              <a:spcBef>
                <a:spcPts val="600"/>
              </a:spcBef>
              <a:spcAft>
                <a:spcPts val="900"/>
              </a:spcAft>
            </a:pPr>
            <a:r>
              <a:rPr lang="en-US" i="0">
                <a:effectLst/>
                <a:latin typeface="Corbel"/>
              </a:rPr>
              <a:t>NEGATIVE EFFECTS OF SOCIAL MEDIA</a:t>
            </a:r>
            <a:br>
              <a:rPr lang="en-US" i="0">
                <a:effectLst/>
                <a:latin typeface="Corbel"/>
              </a:rPr>
            </a:br>
            <a:br>
              <a:rPr lang="en-US">
                <a:latin typeface="Corbel"/>
              </a:rPr>
            </a:br>
            <a:r>
              <a:rPr lang="en-US" sz="2000" i="0">
                <a:effectLst/>
                <a:latin typeface="Corbel"/>
              </a:rPr>
              <a:t>(From sources across the web)</a:t>
            </a:r>
            <a:endParaRPr lang="en-US" sz="2000">
              <a:latin typeface="Corbel"/>
            </a:endParaRPr>
          </a:p>
        </p:txBody>
      </p:sp>
      <p:pic>
        <p:nvPicPr>
          <p:cNvPr id="5" name="Content Placeholder 4" descr="A screenshot of a phone&#10;&#10;AI-generated content may be incorrect.">
            <a:extLst>
              <a:ext uri="{FF2B5EF4-FFF2-40B4-BE49-F238E27FC236}">
                <a16:creationId xmlns:a16="http://schemas.microsoft.com/office/drawing/2014/main" id="{23CA82F5-16ED-18FD-081D-65C68AE9DA57}"/>
              </a:ext>
            </a:extLst>
          </p:cNvPr>
          <p:cNvPicPr>
            <a:picLocks noGrp="1" noChangeAspect="1"/>
          </p:cNvPicPr>
          <p:nvPr>
            <p:ph idx="1"/>
          </p:nvPr>
        </p:nvPicPr>
        <p:blipFill>
          <a:blip r:embed="rId2"/>
          <a:stretch>
            <a:fillRect/>
          </a:stretch>
        </p:blipFill>
        <p:spPr>
          <a:xfrm>
            <a:off x="838200" y="1812129"/>
            <a:ext cx="10515600" cy="3566849"/>
          </a:xfrm>
        </p:spPr>
      </p:pic>
      <p:pic>
        <p:nvPicPr>
          <p:cNvPr id="4" name="Picture 3" descr="A blue and black logo&#10;&#10;AI-generated content may be incorrect.">
            <a:extLst>
              <a:ext uri="{FF2B5EF4-FFF2-40B4-BE49-F238E27FC236}">
                <a16:creationId xmlns:a16="http://schemas.microsoft.com/office/drawing/2014/main" id="{145ECE3C-F06F-6FE2-E2F4-3F1A8D612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1079129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B18A-4F05-223A-A00F-E07A96A3054A}"/>
              </a:ext>
            </a:extLst>
          </p:cNvPr>
          <p:cNvSpPr>
            <a:spLocks noGrp="1"/>
          </p:cNvSpPr>
          <p:nvPr>
            <p:ph type="title"/>
          </p:nvPr>
        </p:nvSpPr>
        <p:spPr/>
        <p:txBody>
          <a:bodyPr/>
          <a:lstStyle/>
          <a:p>
            <a:r>
              <a:rPr lang="en-US" i="0">
                <a:effectLst/>
                <a:latin typeface="Corbel"/>
              </a:rPr>
              <a:t>NEGATIVE EFFECTS OF SOCIAL MEDIA</a:t>
            </a:r>
            <a:endParaRPr lang="en-US">
              <a:latin typeface="Corbel"/>
            </a:endParaRPr>
          </a:p>
        </p:txBody>
      </p:sp>
      <p:sp>
        <p:nvSpPr>
          <p:cNvPr id="3" name="Content Placeholder 2">
            <a:extLst>
              <a:ext uri="{FF2B5EF4-FFF2-40B4-BE49-F238E27FC236}">
                <a16:creationId xmlns:a16="http://schemas.microsoft.com/office/drawing/2014/main" id="{4B2FE435-7803-B8DD-5ABF-47499EB445B4}"/>
              </a:ext>
            </a:extLst>
          </p:cNvPr>
          <p:cNvSpPr>
            <a:spLocks noGrp="1"/>
          </p:cNvSpPr>
          <p:nvPr>
            <p:ph idx="1"/>
          </p:nvPr>
        </p:nvSpPr>
        <p:spPr>
          <a:xfrm>
            <a:off x="204850" y="1607911"/>
            <a:ext cx="11792196" cy="4351338"/>
          </a:xfrm>
        </p:spPr>
        <p:txBody>
          <a:bodyPr vert="horz" lIns="91440" tIns="45720" rIns="91440" bIns="45720" rtlCol="0" anchor="t">
            <a:noAutofit/>
          </a:bodyPr>
          <a:lstStyle/>
          <a:p>
            <a:r>
              <a:rPr lang="en-US" sz="2200" b="0" i="0">
                <a:effectLst/>
                <a:latin typeface="Gotham HTF"/>
              </a:rPr>
              <a:t>American teens ages 12-15, those who used social media over three hours each day faced twice the risk of having negative mental health outcomes, including </a:t>
            </a:r>
            <a:r>
              <a:rPr lang="en-US" sz="2200" b="0" i="0" strike="noStrike">
                <a:effectLst/>
                <a:latin typeface="Gotham HTF"/>
                <a:hlinkClick r:id="rId2">
                  <a:extLst>
                    <a:ext uri="{A12FA001-AC4F-418D-AE19-62706E023703}">
                      <ahyp:hlinkClr xmlns:ahyp="http://schemas.microsoft.com/office/drawing/2018/hyperlinkcolor" val="tx"/>
                    </a:ext>
                  </a:extLst>
                </a:hlinkClick>
              </a:rPr>
              <a:t>depression</a:t>
            </a:r>
            <a:r>
              <a:rPr lang="en-US" sz="2200" b="0" i="0">
                <a:effectLst/>
                <a:latin typeface="Gotham HTF"/>
              </a:rPr>
              <a:t> and </a:t>
            </a:r>
            <a:r>
              <a:rPr lang="en-US" sz="2200" b="0" i="0" u="none" strike="noStrike">
                <a:effectLst/>
                <a:latin typeface="Gotham HTF"/>
                <a:hlinkClick r:id="rId3">
                  <a:extLst>
                    <a:ext uri="{A12FA001-AC4F-418D-AE19-62706E023703}">
                      <ahyp:hlinkClr xmlns:ahyp="http://schemas.microsoft.com/office/drawing/2018/hyperlinkcolor" val="tx"/>
                    </a:ext>
                  </a:extLst>
                </a:hlinkClick>
              </a:rPr>
              <a:t>anxiety</a:t>
            </a:r>
            <a:r>
              <a:rPr lang="en-US" sz="2200" b="0" i="0">
                <a:effectLst/>
                <a:latin typeface="Gotham HTF"/>
              </a:rPr>
              <a:t> symptoms</a:t>
            </a:r>
          </a:p>
          <a:p>
            <a:r>
              <a:rPr lang="en-US" sz="2200">
                <a:latin typeface="Gotham HTF"/>
              </a:rPr>
              <a:t>S</a:t>
            </a:r>
            <a:r>
              <a:rPr lang="en-US" sz="2200" b="0" i="0">
                <a:effectLst/>
                <a:latin typeface="Gotham HTF"/>
              </a:rPr>
              <a:t>ocial media algorithms are built to promote whatever you seem interested in. Misinformation and mischief and the dark side of the web follow</a:t>
            </a:r>
          </a:p>
          <a:p>
            <a:r>
              <a:rPr lang="en-US" sz="2200">
                <a:latin typeface="Gotham HTF"/>
              </a:rPr>
              <a:t>A</a:t>
            </a:r>
            <a:r>
              <a:rPr lang="en-US" sz="2200" b="0" i="0">
                <a:effectLst/>
                <a:latin typeface="Gotham HTF"/>
              </a:rPr>
              <a:t>ccessing extreme, inappropriate, pornogra</a:t>
            </a:r>
            <a:r>
              <a:rPr lang="en-US" sz="2200">
                <a:latin typeface="Gotham HTF"/>
              </a:rPr>
              <a:t>phic </a:t>
            </a:r>
            <a:r>
              <a:rPr lang="en-US" sz="2200" b="0" i="0">
                <a:effectLst/>
                <a:latin typeface="Gotham HTF"/>
              </a:rPr>
              <a:t>and harmful content is easy. </a:t>
            </a:r>
          </a:p>
          <a:p>
            <a:r>
              <a:rPr lang="en-US" sz="2200">
                <a:latin typeface="Gotham HTF"/>
              </a:rPr>
              <a:t>D</a:t>
            </a:r>
            <a:r>
              <a:rPr lang="en-US" sz="2200" b="0" i="0">
                <a:effectLst/>
                <a:latin typeface="Gotham HTF"/>
              </a:rPr>
              <a:t>eaths have been linked to suicide- and self-harm-related content, </a:t>
            </a:r>
            <a:r>
              <a:rPr lang="en-US" sz="2200">
                <a:latin typeface="Gotham HTF"/>
              </a:rPr>
              <a:t>(</a:t>
            </a:r>
            <a:r>
              <a:rPr lang="en-US" sz="2200" b="0" i="0">
                <a:effectLst/>
                <a:latin typeface="Gotham HTF"/>
              </a:rPr>
              <a:t>“cutting,” partial asphyxiation, and risk-taking challenges)</a:t>
            </a:r>
          </a:p>
          <a:p>
            <a:r>
              <a:rPr lang="en-US" sz="2200" b="0" i="0">
                <a:effectLst/>
                <a:latin typeface="Gotham HTF"/>
              </a:rPr>
              <a:t> Studies also found that discussing or showing this content can normalize   these behaviors.</a:t>
            </a:r>
          </a:p>
          <a:p>
            <a:r>
              <a:rPr lang="en-US" sz="2200">
                <a:latin typeface="Gotham HTF"/>
              </a:rPr>
              <a:t>Retards normal social development, relationships and communications. Easy to say insulting things at a distance and not when your with someone</a:t>
            </a:r>
            <a:endParaRPr lang="en-US" sz="2200" b="0" i="0">
              <a:effectLst/>
              <a:latin typeface="Gotham HTF"/>
            </a:endParaRPr>
          </a:p>
          <a:p>
            <a:pPr marL="0" indent="0">
              <a:buNone/>
            </a:pPr>
            <a:r>
              <a:rPr lang="en-US" sz="1200">
                <a:latin typeface="Gotham HTF"/>
              </a:rPr>
              <a:t>1. Yale Medicine</a:t>
            </a:r>
            <a:endParaRPr lang="en-US" sz="1200"/>
          </a:p>
        </p:txBody>
      </p:sp>
      <p:pic>
        <p:nvPicPr>
          <p:cNvPr id="5" name="Picture 4" descr="A blue and black logo&#10;&#10;AI-generated content may be incorrect.">
            <a:extLst>
              <a:ext uri="{FF2B5EF4-FFF2-40B4-BE49-F238E27FC236}">
                <a16:creationId xmlns:a16="http://schemas.microsoft.com/office/drawing/2014/main" id="{FC361E11-57B2-1BF0-E153-E7632C4FFA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405349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67BE-779B-4937-A358-75EA4308B456}"/>
              </a:ext>
            </a:extLst>
          </p:cNvPr>
          <p:cNvSpPr>
            <a:spLocks noGrp="1"/>
          </p:cNvSpPr>
          <p:nvPr>
            <p:ph type="title"/>
          </p:nvPr>
        </p:nvSpPr>
        <p:spPr/>
        <p:txBody>
          <a:bodyPr>
            <a:normAutofit fontScale="90000"/>
          </a:bodyPr>
          <a:lstStyle/>
          <a:p>
            <a:r>
              <a:rPr lang="en-US" b="0" i="0">
                <a:effectLst/>
                <a:latin typeface="Corbel"/>
              </a:rPr>
              <a:t>NEGATIVE EFFECTS OF SOCIAL MEDIA</a:t>
            </a:r>
            <a:br>
              <a:rPr lang="en-US" b="0" i="0">
                <a:effectLst/>
                <a:latin typeface="Corbel"/>
              </a:rPr>
            </a:br>
            <a:r>
              <a:rPr lang="en-US" sz="3600" b="0" i="0">
                <a:effectLst/>
                <a:latin typeface="Corbel"/>
              </a:rPr>
              <a:t>Recognizing the Signs:</a:t>
            </a:r>
            <a:br>
              <a:rPr lang="en-US" sz="3600" b="0" i="0">
                <a:effectLst/>
                <a:latin typeface="Corbel"/>
              </a:rPr>
            </a:br>
            <a:r>
              <a:rPr lang="en-US" sz="1100" b="0" i="0">
                <a:effectLst/>
                <a:latin typeface="Corbel"/>
              </a:rPr>
              <a:t>4. Sources across the web</a:t>
            </a:r>
            <a:endParaRPr lang="en-US" sz="1100">
              <a:latin typeface="Corbel"/>
            </a:endParaRPr>
          </a:p>
        </p:txBody>
      </p:sp>
      <p:pic>
        <p:nvPicPr>
          <p:cNvPr id="5" name="Content Placeholder 4" descr="A screenshot of a social media survey&#10;&#10;AI-generated content may be incorrect.">
            <a:extLst>
              <a:ext uri="{FF2B5EF4-FFF2-40B4-BE49-F238E27FC236}">
                <a16:creationId xmlns:a16="http://schemas.microsoft.com/office/drawing/2014/main" id="{AD6421DE-8905-E7B0-AC01-A131EA19716A}"/>
              </a:ext>
            </a:extLst>
          </p:cNvPr>
          <p:cNvPicPr>
            <a:picLocks noGrp="1" noChangeAspect="1"/>
          </p:cNvPicPr>
          <p:nvPr>
            <p:ph idx="1"/>
          </p:nvPr>
        </p:nvPicPr>
        <p:blipFill>
          <a:blip r:embed="rId2"/>
          <a:srcRect l="3748" t="10" r="2945" b="832"/>
          <a:stretch/>
        </p:blipFill>
        <p:spPr>
          <a:xfrm>
            <a:off x="2022434" y="1691203"/>
            <a:ext cx="6896665" cy="4864712"/>
          </a:xfrm>
        </p:spPr>
      </p:pic>
      <p:pic>
        <p:nvPicPr>
          <p:cNvPr id="4" name="Picture 3" descr="A blue and black logo&#10;&#10;AI-generated content may be incorrect.">
            <a:extLst>
              <a:ext uri="{FF2B5EF4-FFF2-40B4-BE49-F238E27FC236}">
                <a16:creationId xmlns:a16="http://schemas.microsoft.com/office/drawing/2014/main" id="{1365CCA5-4ACF-508F-FEA1-AD773808E2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8339468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2BAB-D511-1A2E-2AE8-B623488F405C}"/>
              </a:ext>
            </a:extLst>
          </p:cNvPr>
          <p:cNvSpPr>
            <a:spLocks noGrp="1"/>
          </p:cNvSpPr>
          <p:nvPr>
            <p:ph type="title"/>
          </p:nvPr>
        </p:nvSpPr>
        <p:spPr/>
        <p:txBody>
          <a:bodyPr>
            <a:normAutofit fontScale="90000"/>
          </a:bodyPr>
          <a:lstStyle/>
          <a:p>
            <a:r>
              <a:rPr lang="en-US" b="0" i="0">
                <a:effectLst/>
                <a:latin typeface="Corbel"/>
              </a:rPr>
              <a:t>NEGATIVE EFFECTS OF SOCIAL MEDIA</a:t>
            </a:r>
            <a:br>
              <a:rPr lang="en-US" b="0" i="0">
                <a:effectLst/>
                <a:latin typeface="Corbel"/>
              </a:rPr>
            </a:br>
            <a:r>
              <a:rPr lang="en-US" sz="3600">
                <a:latin typeface="Corbel"/>
              </a:rPr>
              <a:t>  Understanding the impact</a:t>
            </a:r>
            <a:r>
              <a:rPr lang="en-US" sz="3600" b="0" i="0">
                <a:effectLst/>
                <a:latin typeface="Corbel"/>
              </a:rPr>
              <a:t>:</a:t>
            </a:r>
            <a:br>
              <a:rPr lang="en-US" sz="3600" b="0" i="0">
                <a:effectLst/>
                <a:latin typeface="Corbel"/>
              </a:rPr>
            </a:br>
            <a:r>
              <a:rPr lang="en-US" sz="1100" b="0">
                <a:latin typeface="Corbel"/>
              </a:rPr>
              <a:t> </a:t>
            </a:r>
            <a:r>
              <a:rPr lang="en-US" sz="1100" b="0" i="0">
                <a:effectLst/>
                <a:latin typeface="Corbel"/>
              </a:rPr>
              <a:t>4. Sources across the web</a:t>
            </a:r>
            <a:endParaRPr lang="en-US">
              <a:latin typeface="Corbel"/>
            </a:endParaRPr>
          </a:p>
        </p:txBody>
      </p:sp>
      <p:pic>
        <p:nvPicPr>
          <p:cNvPr id="5" name="Content Placeholder 4" descr="A screenshot of a social media chat&#10;&#10;AI-generated content may be incorrect.">
            <a:extLst>
              <a:ext uri="{FF2B5EF4-FFF2-40B4-BE49-F238E27FC236}">
                <a16:creationId xmlns:a16="http://schemas.microsoft.com/office/drawing/2014/main" id="{AB1F5DB0-2ED2-8823-4501-678677306F02}"/>
              </a:ext>
            </a:extLst>
          </p:cNvPr>
          <p:cNvPicPr>
            <a:picLocks noGrp="1" noChangeAspect="1"/>
          </p:cNvPicPr>
          <p:nvPr>
            <p:ph idx="1"/>
          </p:nvPr>
        </p:nvPicPr>
        <p:blipFill>
          <a:blip r:embed="rId2"/>
          <a:srcRect l="4311" t="630" r="1557" b="4719"/>
          <a:stretch/>
        </p:blipFill>
        <p:spPr>
          <a:xfrm>
            <a:off x="1482128" y="1714500"/>
            <a:ext cx="7773343" cy="4118599"/>
          </a:xfrm>
        </p:spPr>
      </p:pic>
      <p:pic>
        <p:nvPicPr>
          <p:cNvPr id="4" name="Picture 3" descr="A blue and black logo&#10;&#10;AI-generated content may be incorrect.">
            <a:extLst>
              <a:ext uri="{FF2B5EF4-FFF2-40B4-BE49-F238E27FC236}">
                <a16:creationId xmlns:a16="http://schemas.microsoft.com/office/drawing/2014/main" id="{63F49483-609C-88B4-3C38-14AA9FBFFC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051922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3D5A-48EB-408C-BF5F-CD8243F82CED}"/>
              </a:ext>
            </a:extLst>
          </p:cNvPr>
          <p:cNvSpPr>
            <a:spLocks noGrp="1"/>
          </p:cNvSpPr>
          <p:nvPr>
            <p:ph type="title"/>
          </p:nvPr>
        </p:nvSpPr>
        <p:spPr/>
        <p:txBody>
          <a:bodyPr/>
          <a:lstStyle/>
          <a:p>
            <a:r>
              <a:rPr lang="en-US" b="0" i="0">
                <a:effectLst/>
                <a:latin typeface="Corbel"/>
              </a:rPr>
              <a:t>NEGATIVE EFFECTS OF SOCIAL MEDIA</a:t>
            </a:r>
            <a:endParaRPr lang="en-US">
              <a:latin typeface="Corbel"/>
            </a:endParaRPr>
          </a:p>
        </p:txBody>
      </p:sp>
      <p:sp>
        <p:nvSpPr>
          <p:cNvPr id="3" name="Content Placeholder 2">
            <a:extLst>
              <a:ext uri="{FF2B5EF4-FFF2-40B4-BE49-F238E27FC236}">
                <a16:creationId xmlns:a16="http://schemas.microsoft.com/office/drawing/2014/main" id="{85FCCE5C-B073-8677-F47E-D2E715475873}"/>
              </a:ext>
            </a:extLst>
          </p:cNvPr>
          <p:cNvSpPr>
            <a:spLocks noGrp="1"/>
          </p:cNvSpPr>
          <p:nvPr>
            <p:ph idx="1"/>
          </p:nvPr>
        </p:nvSpPr>
        <p:spPr>
          <a:xfrm>
            <a:off x="689759" y="1825625"/>
            <a:ext cx="10664041" cy="4351338"/>
          </a:xfrm>
        </p:spPr>
        <p:txBody>
          <a:bodyPr vert="horz" lIns="91440" tIns="45720" rIns="91440" bIns="45720" rtlCol="0" anchor="t">
            <a:normAutofit/>
          </a:bodyPr>
          <a:lstStyle/>
          <a:p>
            <a:r>
              <a:rPr lang="en-US" sz="2800" b="0" i="0">
                <a:effectLst/>
                <a:latin typeface="Public Sans"/>
              </a:rPr>
              <a:t>A BYU annual survey from 2009 to 2019, researchers tracked the media use patterns and mental health of 500 teens </a:t>
            </a:r>
          </a:p>
          <a:p>
            <a:r>
              <a:rPr lang="en-US" sz="2800" b="0" i="0">
                <a:effectLst/>
                <a:latin typeface="Public Sans"/>
              </a:rPr>
              <a:t>Findings in regard to suicide: </a:t>
            </a:r>
          </a:p>
          <a:p>
            <a:pPr marL="0" indent="0">
              <a:buNone/>
            </a:pPr>
            <a:r>
              <a:rPr lang="en-US" sz="2800" b="0" i="0">
                <a:effectLst/>
                <a:latin typeface="Public Sans"/>
              </a:rPr>
              <a:t>       Social media use had little effect on boys </a:t>
            </a:r>
          </a:p>
          <a:p>
            <a:pPr marL="0" indent="0">
              <a:buNone/>
            </a:pPr>
            <a:r>
              <a:rPr lang="en-US" sz="2800">
                <a:latin typeface="Public Sans"/>
              </a:rPr>
              <a:t>       </a:t>
            </a:r>
            <a:r>
              <a:rPr lang="en-US" sz="2800" b="0" i="0">
                <a:effectLst/>
                <a:latin typeface="Public Sans"/>
              </a:rPr>
              <a:t>Suicidality risk for girls there was a tipping point. Girls who used social media for at least two to three hours per day at the beginning of the study—when they were about 13 years old—and then greatly increased their use over time were at a higher clinical risk for suicide as emerging adults.</a:t>
            </a:r>
          </a:p>
          <a:p>
            <a:pPr marL="0" indent="0">
              <a:buNone/>
            </a:pPr>
            <a:r>
              <a:rPr lang="en-US" sz="900">
                <a:latin typeface="Public Sans"/>
              </a:rPr>
              <a:t>3. BYU</a:t>
            </a:r>
            <a:endParaRPr lang="en-US" sz="900"/>
          </a:p>
        </p:txBody>
      </p:sp>
      <p:pic>
        <p:nvPicPr>
          <p:cNvPr id="5" name="Picture 4" descr="A blue and black logo&#10;&#10;AI-generated content may be incorrect.">
            <a:extLst>
              <a:ext uri="{FF2B5EF4-FFF2-40B4-BE49-F238E27FC236}">
                <a16:creationId xmlns:a16="http://schemas.microsoft.com/office/drawing/2014/main" id="{A7EC68F9-AE8A-66DE-72FF-9D3CDFEBA0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068449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925C-AD68-461C-E5A0-502FE38BE803}"/>
              </a:ext>
            </a:extLst>
          </p:cNvPr>
          <p:cNvSpPr>
            <a:spLocks noGrp="1"/>
          </p:cNvSpPr>
          <p:nvPr>
            <p:ph type="title"/>
          </p:nvPr>
        </p:nvSpPr>
        <p:spPr/>
        <p:txBody>
          <a:bodyPr/>
          <a:lstStyle/>
          <a:p>
            <a:r>
              <a:rPr lang="en-US" b="0" i="0">
                <a:effectLst/>
                <a:latin typeface="Corbel"/>
              </a:rPr>
              <a:t>NEGATIVE EFFECTS OF SOCIAL MEDIA</a:t>
            </a:r>
            <a:endParaRPr lang="en-US">
              <a:latin typeface="Corbel"/>
            </a:endParaRPr>
          </a:p>
        </p:txBody>
      </p:sp>
      <p:sp>
        <p:nvSpPr>
          <p:cNvPr id="3" name="Content Placeholder 2">
            <a:extLst>
              <a:ext uri="{FF2B5EF4-FFF2-40B4-BE49-F238E27FC236}">
                <a16:creationId xmlns:a16="http://schemas.microsoft.com/office/drawing/2014/main" id="{01F6E163-4B07-FEF5-2D06-8649D154D91B}"/>
              </a:ext>
            </a:extLst>
          </p:cNvPr>
          <p:cNvSpPr>
            <a:spLocks noGrp="1"/>
          </p:cNvSpPr>
          <p:nvPr>
            <p:ph idx="1"/>
          </p:nvPr>
        </p:nvSpPr>
        <p:spPr>
          <a:xfrm>
            <a:off x="343395" y="1825625"/>
            <a:ext cx="11435937" cy="4351338"/>
          </a:xfrm>
        </p:spPr>
        <p:txBody>
          <a:bodyPr vert="horz" lIns="91440" tIns="45720" rIns="91440" bIns="45720" rtlCol="0" anchor="t">
            <a:normAutofit/>
          </a:bodyPr>
          <a:lstStyle/>
          <a:p>
            <a:r>
              <a:rPr lang="en-US" sz="2800" b="0" i="0">
                <a:effectLst/>
                <a:latin typeface="Public Sans"/>
              </a:rPr>
              <a:t>Research shows that girls, and women in general, are very relationally attuned and sensitive to interpersonal stressors, and social media is all about relationships</a:t>
            </a:r>
          </a:p>
          <a:p>
            <a:r>
              <a:rPr lang="en-US" sz="2800" b="0" i="0">
                <a:effectLst/>
                <a:latin typeface="Public Sans"/>
              </a:rPr>
              <a:t>At 13, girls are just starting to be ready to handle the darker underbelly of social media, such as FOMO (fear of missing out), constant comparisons and cyberbullying. A 13-year-old is probably not developmentally ready for three hours of social media a day</a:t>
            </a:r>
          </a:p>
          <a:p>
            <a:r>
              <a:rPr lang="en-US" sz="2800">
                <a:latin typeface="Public Sans"/>
              </a:rPr>
              <a:t>Therapeutic point:  Always talk to teens, females especially, about suicide when working with emotional issues related to social media</a:t>
            </a:r>
          </a:p>
          <a:p>
            <a:pPr marL="0" indent="0">
              <a:buNone/>
            </a:pPr>
            <a:r>
              <a:rPr lang="en-US" sz="800">
                <a:latin typeface="Public Sans"/>
              </a:rPr>
              <a:t>3. BYU</a:t>
            </a:r>
            <a:endParaRPr lang="en-US" sz="800"/>
          </a:p>
        </p:txBody>
      </p:sp>
      <p:pic>
        <p:nvPicPr>
          <p:cNvPr id="5" name="Picture 4">
            <a:extLst>
              <a:ext uri="{FF2B5EF4-FFF2-40B4-BE49-F238E27FC236}">
                <a16:creationId xmlns:a16="http://schemas.microsoft.com/office/drawing/2014/main" id="{9BB714F6-8B8A-CA92-9D50-1A09160922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360015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E961-D467-1F60-E5E7-CFF4D116BC9A}"/>
              </a:ext>
            </a:extLst>
          </p:cNvPr>
          <p:cNvSpPr>
            <a:spLocks noGrp="1"/>
          </p:cNvSpPr>
          <p:nvPr>
            <p:ph type="title"/>
          </p:nvPr>
        </p:nvSpPr>
        <p:spPr/>
        <p:txBody>
          <a:bodyPr>
            <a:normAutofit/>
          </a:bodyPr>
          <a:lstStyle/>
          <a:p>
            <a:r>
              <a:rPr lang="en-US" sz="3600" b="1"/>
              <a:t>CO-OCCURRING PSYCHIATRIC DISORDERS THAT MAY ACCOMPANY EXCESSIVE SOCIAL MEDIA USE</a:t>
            </a:r>
          </a:p>
        </p:txBody>
      </p:sp>
      <p:sp>
        <p:nvSpPr>
          <p:cNvPr id="3" name="Content Placeholder 2">
            <a:extLst>
              <a:ext uri="{FF2B5EF4-FFF2-40B4-BE49-F238E27FC236}">
                <a16:creationId xmlns:a16="http://schemas.microsoft.com/office/drawing/2014/main" id="{F5E8820D-9308-DCF8-35AC-09284EDBC6BA}"/>
              </a:ext>
            </a:extLst>
          </p:cNvPr>
          <p:cNvSpPr>
            <a:spLocks noGrp="1"/>
          </p:cNvSpPr>
          <p:nvPr>
            <p:ph idx="1"/>
          </p:nvPr>
        </p:nvSpPr>
        <p:spPr>
          <a:xfrm>
            <a:off x="2223655" y="1687080"/>
            <a:ext cx="4716484" cy="4371130"/>
          </a:xfrm>
        </p:spPr>
        <p:txBody>
          <a:bodyPr vert="horz" lIns="91440" tIns="45720" rIns="91440" bIns="45720" rtlCol="0" anchor="t">
            <a:normAutofit fontScale="25000" lnSpcReduction="20000"/>
          </a:bodyPr>
          <a:lstStyle/>
          <a:p>
            <a:pPr algn="l" fontAlgn="base">
              <a:buFont typeface="Arial" panose="020B0604020202020204" pitchFamily="34" charset="0"/>
              <a:buChar char="•"/>
            </a:pPr>
            <a:r>
              <a:rPr lang="en-US" sz="8000" b="0" i="0">
                <a:effectLst/>
                <a:latin typeface="Univers"/>
              </a:rPr>
              <a:t>Eating disorders</a:t>
            </a:r>
          </a:p>
          <a:p>
            <a:pPr algn="l" fontAlgn="base">
              <a:buFont typeface="Arial" panose="020B0604020202020204" pitchFamily="34" charset="0"/>
              <a:buChar char="•"/>
            </a:pPr>
            <a:r>
              <a:rPr lang="en-US" sz="8000" b="0" i="0">
                <a:effectLst/>
                <a:latin typeface="Univers"/>
              </a:rPr>
              <a:t>Substance abuse </a:t>
            </a:r>
          </a:p>
          <a:p>
            <a:pPr algn="l" fontAlgn="base">
              <a:buFont typeface="Arial" panose="020B0604020202020204" pitchFamily="34" charset="0"/>
              <a:buChar char="•"/>
            </a:pPr>
            <a:r>
              <a:rPr lang="en-US" sz="8000" b="0" i="0">
                <a:effectLst/>
                <a:latin typeface="Univers"/>
              </a:rPr>
              <a:t>Video game addiction</a:t>
            </a:r>
          </a:p>
          <a:p>
            <a:pPr algn="l" fontAlgn="base">
              <a:buFont typeface="Arial" panose="020B0604020202020204" pitchFamily="34" charset="0"/>
              <a:buChar char="•"/>
            </a:pPr>
            <a:r>
              <a:rPr lang="en-US" sz="8000" b="0" i="0">
                <a:effectLst/>
                <a:latin typeface="Univers"/>
              </a:rPr>
              <a:t>Anxiety</a:t>
            </a:r>
          </a:p>
          <a:p>
            <a:pPr algn="l" fontAlgn="base">
              <a:buFont typeface="Arial" panose="020B0604020202020204" pitchFamily="34" charset="0"/>
              <a:buChar char="•"/>
            </a:pPr>
            <a:r>
              <a:rPr lang="en-US" sz="8000" b="0" i="0">
                <a:effectLst/>
                <a:latin typeface="Univers"/>
              </a:rPr>
              <a:t>Depression</a:t>
            </a:r>
          </a:p>
          <a:p>
            <a:pPr algn="l" fontAlgn="base">
              <a:buFont typeface="Arial" panose="020B0604020202020204" pitchFamily="34" charset="0"/>
              <a:buChar char="•"/>
            </a:pPr>
            <a:r>
              <a:rPr lang="en-US" sz="8000" b="0" i="0">
                <a:effectLst/>
                <a:latin typeface="Univers"/>
              </a:rPr>
              <a:t>Sleep deprivation</a:t>
            </a:r>
          </a:p>
          <a:p>
            <a:pPr algn="l" fontAlgn="base">
              <a:buFont typeface="Arial" panose="020B0604020202020204" pitchFamily="34" charset="0"/>
              <a:buChar char="•"/>
            </a:pPr>
            <a:r>
              <a:rPr lang="en-US" sz="8000" b="0" i="0">
                <a:effectLst/>
                <a:latin typeface="Univers"/>
              </a:rPr>
              <a:t>Suicide </a:t>
            </a:r>
          </a:p>
          <a:p>
            <a:pPr algn="l" fontAlgn="base">
              <a:buFont typeface="Arial" panose="020B0604020202020204" pitchFamily="34" charset="0"/>
              <a:buChar char="•"/>
            </a:pPr>
            <a:r>
              <a:rPr lang="en-US" sz="8000" b="0" i="0">
                <a:effectLst/>
                <a:latin typeface="Univers"/>
              </a:rPr>
              <a:t>Trauma</a:t>
            </a:r>
          </a:p>
          <a:p>
            <a:pPr algn="l" fontAlgn="base">
              <a:buFont typeface="Arial" panose="020B0604020202020204" pitchFamily="34" charset="0"/>
              <a:buChar char="•"/>
            </a:pPr>
            <a:r>
              <a:rPr lang="en-US" sz="8000" b="0" i="0">
                <a:effectLst/>
                <a:latin typeface="Univers"/>
              </a:rPr>
              <a:t>Loss and grief</a:t>
            </a:r>
          </a:p>
          <a:p>
            <a:pPr algn="l" fontAlgn="base">
              <a:buFont typeface="Arial" panose="020B0604020202020204" pitchFamily="34" charset="0"/>
              <a:buChar char="•"/>
            </a:pPr>
            <a:r>
              <a:rPr lang="en-US" sz="8000" b="0" i="0">
                <a:effectLst/>
                <a:latin typeface="Univers"/>
              </a:rPr>
              <a:t>PTSD</a:t>
            </a:r>
          </a:p>
          <a:p>
            <a:pPr algn="l" fontAlgn="base">
              <a:buFont typeface="Arial" panose="020B0604020202020204" pitchFamily="34" charset="0"/>
              <a:buChar char="•"/>
            </a:pPr>
            <a:r>
              <a:rPr lang="en-US" sz="8000" b="0" i="0">
                <a:effectLst/>
                <a:latin typeface="Univers"/>
              </a:rPr>
              <a:t>Mood disorders</a:t>
            </a:r>
          </a:p>
          <a:p>
            <a:pPr algn="l" fontAlgn="base">
              <a:buFont typeface="Arial" panose="020B0604020202020204" pitchFamily="34" charset="0"/>
              <a:buChar char="•"/>
            </a:pPr>
            <a:r>
              <a:rPr lang="en-US" sz="8000" b="0" i="0">
                <a:effectLst/>
                <a:latin typeface="Univers"/>
              </a:rPr>
              <a:t>Obsessive-compulsive disorder</a:t>
            </a:r>
          </a:p>
          <a:p>
            <a:pPr marL="0" indent="0">
              <a:buNone/>
            </a:pPr>
            <a:r>
              <a:rPr lang="en-US" sz="2800">
                <a:latin typeface="Corbel"/>
              </a:rPr>
              <a:t>5. Social Victims Media Law Center</a:t>
            </a:r>
          </a:p>
          <a:p>
            <a:pPr marL="0" indent="0">
              <a:buNone/>
            </a:pPr>
            <a:endParaRPr lang="en-US"/>
          </a:p>
          <a:p>
            <a:endParaRPr lang="en-US"/>
          </a:p>
          <a:p>
            <a:endParaRPr lang="en-US"/>
          </a:p>
          <a:p>
            <a:endParaRPr lang="en-US"/>
          </a:p>
          <a:p>
            <a:endParaRPr lang="en-US"/>
          </a:p>
          <a:p>
            <a:endParaRPr lang="en-US"/>
          </a:p>
          <a:p>
            <a:endParaRPr lang="en-US"/>
          </a:p>
          <a:p>
            <a:pPr marL="0" indent="0">
              <a:buNone/>
            </a:pPr>
            <a:r>
              <a:rPr lang="en-US" sz="1000">
                <a:latin typeface="Corbel"/>
              </a:rPr>
              <a:t>5. Social Victims Media Law Center</a:t>
            </a:r>
          </a:p>
          <a:p>
            <a:endParaRPr lang="en-US"/>
          </a:p>
          <a:p>
            <a:endParaRPr lang="en-US"/>
          </a:p>
          <a:p>
            <a:endParaRPr lang="en-US"/>
          </a:p>
          <a:p>
            <a:pPr marL="0" indent="0">
              <a:buNone/>
            </a:pPr>
            <a:endParaRPr lang="en-US"/>
          </a:p>
        </p:txBody>
      </p:sp>
      <p:pic>
        <p:nvPicPr>
          <p:cNvPr id="5" name="Picture 4" descr="A blue and black logo&#10;&#10;AI-generated content may be incorrect.">
            <a:extLst>
              <a:ext uri="{FF2B5EF4-FFF2-40B4-BE49-F238E27FC236}">
                <a16:creationId xmlns:a16="http://schemas.microsoft.com/office/drawing/2014/main" id="{1CA7F812-9067-9495-9A6F-CF3BDAF7DF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497847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85CA-BE5C-4B59-32C2-F55677EB4CAB}"/>
              </a:ext>
            </a:extLst>
          </p:cNvPr>
          <p:cNvSpPr>
            <a:spLocks noGrp="1"/>
          </p:cNvSpPr>
          <p:nvPr>
            <p:ph type="title"/>
          </p:nvPr>
        </p:nvSpPr>
        <p:spPr/>
        <p:txBody>
          <a:bodyPr/>
          <a:lstStyle/>
          <a:p>
            <a:r>
              <a:rPr lang="en-US"/>
              <a:t>TIPS FOR THERAPISTS</a:t>
            </a:r>
          </a:p>
        </p:txBody>
      </p:sp>
      <p:sp>
        <p:nvSpPr>
          <p:cNvPr id="3" name="Content Placeholder 2">
            <a:extLst>
              <a:ext uri="{FF2B5EF4-FFF2-40B4-BE49-F238E27FC236}">
                <a16:creationId xmlns:a16="http://schemas.microsoft.com/office/drawing/2014/main" id="{9CD69886-BD70-0D1F-75B1-83D2BB0DB773}"/>
              </a:ext>
            </a:extLst>
          </p:cNvPr>
          <p:cNvSpPr>
            <a:spLocks noGrp="1"/>
          </p:cNvSpPr>
          <p:nvPr>
            <p:ph idx="1"/>
          </p:nvPr>
        </p:nvSpPr>
        <p:spPr/>
        <p:txBody>
          <a:bodyPr/>
          <a:lstStyle/>
          <a:p>
            <a:r>
              <a:rPr lang="en-US"/>
              <a:t>Learn the adverse impacts of social media on kids and include them in your standard interview</a:t>
            </a:r>
          </a:p>
          <a:p>
            <a:r>
              <a:rPr lang="en-US"/>
              <a:t>Remember:  93% of kids are using it</a:t>
            </a:r>
          </a:p>
          <a:p>
            <a:r>
              <a:rPr lang="en-US"/>
              <a:t>Be cognizant that some conditions may be amenable to medication and inpatient treatment and make appropriate referrals</a:t>
            </a:r>
          </a:p>
          <a:p>
            <a:r>
              <a:rPr lang="en-US"/>
              <a:t>Though DSM 5 does not include it in addictions, there are parallels that may guide therapy</a:t>
            </a:r>
          </a:p>
          <a:p>
            <a:endParaRPr lang="en-US"/>
          </a:p>
          <a:p>
            <a:endParaRPr lang="en-US"/>
          </a:p>
        </p:txBody>
      </p:sp>
      <p:pic>
        <p:nvPicPr>
          <p:cNvPr id="5" name="Picture 4" descr="A blue and black logo&#10;&#10;AI-generated content may be incorrect.">
            <a:extLst>
              <a:ext uri="{FF2B5EF4-FFF2-40B4-BE49-F238E27FC236}">
                <a16:creationId xmlns:a16="http://schemas.microsoft.com/office/drawing/2014/main" id="{D290B669-9E2C-6481-2C06-4712FA0996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160741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642E-6C9B-B907-EE94-0F94EB818A71}"/>
              </a:ext>
            </a:extLst>
          </p:cNvPr>
          <p:cNvSpPr>
            <a:spLocks noGrp="1"/>
          </p:cNvSpPr>
          <p:nvPr>
            <p:ph type="title"/>
          </p:nvPr>
        </p:nvSpPr>
        <p:spPr/>
        <p:txBody>
          <a:bodyPr/>
          <a:lstStyle/>
          <a:p>
            <a:r>
              <a:rPr lang="en-US"/>
              <a:t>TIPS FOR THERAPISTS: </a:t>
            </a:r>
            <a:br>
              <a:rPr lang="en-US"/>
            </a:br>
            <a:r>
              <a:rPr lang="en-US" sz="3600"/>
              <a:t>Therapies with proven success</a:t>
            </a:r>
          </a:p>
        </p:txBody>
      </p:sp>
      <p:sp>
        <p:nvSpPr>
          <p:cNvPr id="3" name="Content Placeholder 2">
            <a:extLst>
              <a:ext uri="{FF2B5EF4-FFF2-40B4-BE49-F238E27FC236}">
                <a16:creationId xmlns:a16="http://schemas.microsoft.com/office/drawing/2014/main" id="{923E123A-81D2-A724-A265-7007B5D5C68F}"/>
              </a:ext>
            </a:extLst>
          </p:cNvPr>
          <p:cNvSpPr>
            <a:spLocks noGrp="1"/>
          </p:cNvSpPr>
          <p:nvPr>
            <p:ph idx="1"/>
          </p:nvPr>
        </p:nvSpPr>
        <p:spPr>
          <a:xfrm>
            <a:off x="1926771" y="1716768"/>
            <a:ext cx="10515600" cy="4351338"/>
          </a:xfrm>
        </p:spPr>
        <p:txBody>
          <a:bodyPr vert="horz" lIns="91440" tIns="45720" rIns="91440" bIns="45720" rtlCol="0" anchor="t">
            <a:normAutofit fontScale="70000" lnSpcReduction="20000"/>
          </a:bodyPr>
          <a:lstStyle/>
          <a:p>
            <a:pPr algn="l" fontAlgn="base">
              <a:buFont typeface="Arial" panose="020B0604020202020204" pitchFamily="34" charset="0"/>
              <a:buChar char="•"/>
            </a:pPr>
            <a:r>
              <a:rPr lang="en-US" b="0" i="0">
                <a:effectLst/>
                <a:latin typeface="Univers"/>
              </a:rPr>
              <a:t>Cognitive behavioral therapy</a:t>
            </a:r>
          </a:p>
          <a:p>
            <a:pPr algn="l" fontAlgn="base">
              <a:buFont typeface="Arial" panose="020B0604020202020204" pitchFamily="34" charset="0"/>
              <a:buChar char="•"/>
            </a:pPr>
            <a:r>
              <a:rPr lang="en-US" b="0" i="0">
                <a:effectLst/>
                <a:latin typeface="Univers"/>
              </a:rPr>
              <a:t>Dialectical behavior therapy</a:t>
            </a:r>
          </a:p>
          <a:p>
            <a:pPr algn="l" fontAlgn="base">
              <a:buFont typeface="Arial" panose="020B0604020202020204" pitchFamily="34" charset="0"/>
              <a:buChar char="•"/>
            </a:pPr>
            <a:r>
              <a:rPr lang="en-US" b="0" i="0">
                <a:effectLst/>
                <a:latin typeface="Univers"/>
              </a:rPr>
              <a:t>Psychodynamic therapy</a:t>
            </a:r>
          </a:p>
          <a:p>
            <a:pPr algn="l" fontAlgn="base">
              <a:buFont typeface="Arial" panose="020B0604020202020204" pitchFamily="34" charset="0"/>
              <a:buChar char="•"/>
            </a:pPr>
            <a:r>
              <a:rPr lang="en-US" b="0" i="0">
                <a:effectLst/>
                <a:latin typeface="Univers"/>
              </a:rPr>
              <a:t>Exposure therapy</a:t>
            </a:r>
          </a:p>
          <a:p>
            <a:pPr algn="l" fontAlgn="base">
              <a:buFont typeface="Arial" panose="020B0604020202020204" pitchFamily="34" charset="0"/>
              <a:buChar char="•"/>
            </a:pPr>
            <a:r>
              <a:rPr lang="en-US" b="0" i="0">
                <a:effectLst/>
                <a:latin typeface="Univers"/>
              </a:rPr>
              <a:t>Grief counseling</a:t>
            </a:r>
          </a:p>
          <a:p>
            <a:pPr algn="l" fontAlgn="base">
              <a:buFont typeface="Arial" panose="020B0604020202020204" pitchFamily="34" charset="0"/>
              <a:buChar char="•"/>
            </a:pPr>
            <a:r>
              <a:rPr lang="en-US" b="0" i="0">
                <a:effectLst/>
                <a:latin typeface="Univers"/>
              </a:rPr>
              <a:t>Somatic therapy</a:t>
            </a:r>
          </a:p>
          <a:p>
            <a:pPr algn="l" fontAlgn="base">
              <a:buFont typeface="Arial" panose="020B0604020202020204" pitchFamily="34" charset="0"/>
              <a:buChar char="•"/>
            </a:pPr>
            <a:r>
              <a:rPr lang="en-US" b="0" i="0">
                <a:effectLst/>
                <a:latin typeface="Univers"/>
              </a:rPr>
              <a:t>Art and music therapy</a:t>
            </a:r>
          </a:p>
          <a:p>
            <a:pPr algn="l" fontAlgn="base">
              <a:buFont typeface="Arial" panose="020B0604020202020204" pitchFamily="34" charset="0"/>
              <a:buChar char="•"/>
            </a:pPr>
            <a:r>
              <a:rPr lang="en-US" b="0" i="0">
                <a:effectLst/>
                <a:latin typeface="Univers"/>
              </a:rPr>
              <a:t>Interpersonal therapy</a:t>
            </a:r>
          </a:p>
          <a:p>
            <a:pPr algn="l" fontAlgn="base">
              <a:buFont typeface="Arial" panose="020B0604020202020204" pitchFamily="34" charset="0"/>
              <a:buChar char="•"/>
            </a:pPr>
            <a:r>
              <a:rPr lang="en-US" b="0" i="0">
                <a:effectLst/>
                <a:latin typeface="Univers"/>
              </a:rPr>
              <a:t>Psycho-educational therapy</a:t>
            </a:r>
          </a:p>
          <a:p>
            <a:pPr algn="l" fontAlgn="base">
              <a:buFont typeface="Arial" panose="020B0604020202020204" pitchFamily="34" charset="0"/>
              <a:buChar char="•"/>
            </a:pPr>
            <a:r>
              <a:rPr lang="en-US" b="0" i="0">
                <a:effectLst/>
                <a:latin typeface="Univers"/>
              </a:rPr>
              <a:t>Motivational interviewing</a:t>
            </a:r>
          </a:p>
          <a:p>
            <a:pPr algn="l" fontAlgn="base">
              <a:buFont typeface="Arial" panose="020B0604020202020204" pitchFamily="34" charset="0"/>
              <a:buChar char="•"/>
            </a:pPr>
            <a:r>
              <a:rPr lang="en-US" b="0" i="0">
                <a:effectLst/>
                <a:latin typeface="Univers"/>
              </a:rPr>
              <a:t>Trauma therapy</a:t>
            </a:r>
          </a:p>
          <a:p>
            <a:pPr algn="l" fontAlgn="base">
              <a:buFont typeface="Arial" panose="020B0604020202020204" pitchFamily="34" charset="0"/>
              <a:buChar char="•"/>
            </a:pPr>
            <a:r>
              <a:rPr lang="en-US">
                <a:latin typeface="Univers"/>
              </a:rPr>
              <a:t>Medication (both psych and for eating disorders)</a:t>
            </a:r>
            <a:endParaRPr lang="en-US" b="0" i="0">
              <a:effectLst/>
              <a:latin typeface="Univers"/>
            </a:endParaRPr>
          </a:p>
          <a:p>
            <a:pPr algn="l" fontAlgn="base">
              <a:buFont typeface="Arial" panose="020B0604020202020204" pitchFamily="34" charset="0"/>
              <a:buChar char="•"/>
            </a:pPr>
            <a:endParaRPr lang="en-US" b="0" i="0">
              <a:effectLst/>
              <a:latin typeface="Univers" panose="020B0503020202020204" pitchFamily="34" charset="0"/>
            </a:endParaRPr>
          </a:p>
          <a:p>
            <a:pPr marL="0" indent="0">
              <a:buNone/>
            </a:pPr>
            <a:endParaRPr lang="en-US"/>
          </a:p>
        </p:txBody>
      </p:sp>
      <p:pic>
        <p:nvPicPr>
          <p:cNvPr id="5" name="Picture 4" descr="A blue and black logo&#10;&#10;AI-generated content may be incorrect.">
            <a:extLst>
              <a:ext uri="{FF2B5EF4-FFF2-40B4-BE49-F238E27FC236}">
                <a16:creationId xmlns:a16="http://schemas.microsoft.com/office/drawing/2014/main" id="{187A58F3-3F14-4CE2-462D-D8E826534D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129081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D857D-89E0-A5FA-277B-28D0464F983A}"/>
              </a:ext>
            </a:extLst>
          </p:cNvPr>
          <p:cNvSpPr>
            <a:spLocks noGrp="1"/>
          </p:cNvSpPr>
          <p:nvPr>
            <p:ph type="title"/>
          </p:nvPr>
        </p:nvSpPr>
        <p:spPr>
          <a:xfrm>
            <a:off x="833586" y="0"/>
            <a:ext cx="10515600" cy="1325563"/>
          </a:xfrm>
        </p:spPr>
        <p:txBody>
          <a:bodyPr>
            <a:normAutofit/>
          </a:bodyPr>
          <a:lstStyle/>
          <a:p>
            <a:pPr algn="ctr"/>
            <a:r>
              <a:rPr lang="en-US">
                <a:latin typeface="Corbel"/>
                <a:cs typeface="Arial"/>
              </a:rPr>
              <a:t>Claims</a:t>
            </a:r>
            <a:r>
              <a:rPr lang="en-US">
                <a:latin typeface="Arial"/>
                <a:cs typeface="Arial"/>
              </a:rPr>
              <a:t> Turn around Times</a:t>
            </a:r>
            <a:endParaRPr lang="en-US"/>
          </a:p>
        </p:txBody>
      </p:sp>
      <p:graphicFrame>
        <p:nvGraphicFramePr>
          <p:cNvPr id="5" name="Content Placeholder 4">
            <a:extLst>
              <a:ext uri="{FF2B5EF4-FFF2-40B4-BE49-F238E27FC236}">
                <a16:creationId xmlns:a16="http://schemas.microsoft.com/office/drawing/2014/main" id="{7258F4ED-AA0C-B7EB-9D7E-9E3DFE8BBBCE}"/>
              </a:ext>
            </a:extLst>
          </p:cNvPr>
          <p:cNvGraphicFramePr>
            <a:graphicFrameLocks noGrp="1"/>
          </p:cNvGraphicFramePr>
          <p:nvPr>
            <p:ph idx="1"/>
            <p:extLst>
              <p:ext uri="{D42A27DB-BD31-4B8C-83A1-F6EECF244321}">
                <p14:modId xmlns:p14="http://schemas.microsoft.com/office/powerpoint/2010/main" val="2062120147"/>
              </p:ext>
            </p:extLst>
          </p:nvPr>
        </p:nvGraphicFramePr>
        <p:xfrm>
          <a:off x="1620668" y="1550844"/>
          <a:ext cx="8940975" cy="2992829"/>
        </p:xfrm>
        <a:graphic>
          <a:graphicData uri="http://schemas.openxmlformats.org/drawingml/2006/table">
            <a:tbl>
              <a:tblPr firstRow="1" firstCol="1" bandRow="1">
                <a:tableStyleId>{5C22544A-7EE6-4342-B048-85BDC9FD1C3A}</a:tableStyleId>
              </a:tblPr>
              <a:tblGrid>
                <a:gridCol w="2865918">
                  <a:extLst>
                    <a:ext uri="{9D8B030D-6E8A-4147-A177-3AD203B41FA5}">
                      <a16:colId xmlns:a16="http://schemas.microsoft.com/office/drawing/2014/main" val="1949594037"/>
                    </a:ext>
                  </a:extLst>
                </a:gridCol>
                <a:gridCol w="1554764">
                  <a:extLst>
                    <a:ext uri="{9D8B030D-6E8A-4147-A177-3AD203B41FA5}">
                      <a16:colId xmlns:a16="http://schemas.microsoft.com/office/drawing/2014/main" val="4060920737"/>
                    </a:ext>
                  </a:extLst>
                </a:gridCol>
                <a:gridCol w="1251123">
                  <a:extLst>
                    <a:ext uri="{9D8B030D-6E8A-4147-A177-3AD203B41FA5}">
                      <a16:colId xmlns:a16="http://schemas.microsoft.com/office/drawing/2014/main" val="541243171"/>
                    </a:ext>
                  </a:extLst>
                </a:gridCol>
                <a:gridCol w="1017739">
                  <a:extLst>
                    <a:ext uri="{9D8B030D-6E8A-4147-A177-3AD203B41FA5}">
                      <a16:colId xmlns:a16="http://schemas.microsoft.com/office/drawing/2014/main" val="2073452407"/>
                    </a:ext>
                  </a:extLst>
                </a:gridCol>
                <a:gridCol w="1074066">
                  <a:extLst>
                    <a:ext uri="{9D8B030D-6E8A-4147-A177-3AD203B41FA5}">
                      <a16:colId xmlns:a16="http://schemas.microsoft.com/office/drawing/2014/main" val="2513143858"/>
                    </a:ext>
                  </a:extLst>
                </a:gridCol>
                <a:gridCol w="1177365">
                  <a:extLst>
                    <a:ext uri="{9D8B030D-6E8A-4147-A177-3AD203B41FA5}">
                      <a16:colId xmlns:a16="http://schemas.microsoft.com/office/drawing/2014/main" val="2513482147"/>
                    </a:ext>
                  </a:extLst>
                </a:gridCol>
              </a:tblGrid>
              <a:tr h="427547">
                <a:tc gridSpan="6">
                  <a:txBody>
                    <a:bodyPr/>
                    <a:lstStyle/>
                    <a:p>
                      <a:pPr algn="ctr">
                        <a:spcAft>
                          <a:spcPts val="0"/>
                        </a:spcAft>
                      </a:pPr>
                      <a:r>
                        <a:rPr lang="en-US" sz="2200">
                          <a:solidFill>
                            <a:schemeClr val="tx1"/>
                          </a:solidFill>
                          <a:effectLst/>
                          <a:latin typeface="Corbel"/>
                        </a:rPr>
                        <a:t>Claims TAT</a:t>
                      </a:r>
                    </a:p>
                  </a:txBody>
                  <a:tcPr marL="51435" marR="51435" marT="0" marB="0" anchor="ct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51435" marR="51435"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99840823"/>
                  </a:ext>
                </a:extLst>
              </a:tr>
              <a:tr h="427547">
                <a:tc>
                  <a:txBody>
                    <a:bodyPr/>
                    <a:lstStyle/>
                    <a:p>
                      <a:pPr algn="ctr">
                        <a:spcAft>
                          <a:spcPts val="0"/>
                        </a:spcAft>
                      </a:pPr>
                      <a:endParaRPr lang="en-US" sz="1500">
                        <a:solidFill>
                          <a:schemeClr val="tx1"/>
                        </a:solidFill>
                        <a:effectLst/>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Goal</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2022</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2023</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2024</a:t>
                      </a:r>
                    </a:p>
                  </a:txBody>
                  <a:tcPr marL="51435" marR="51435"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gn="ctr">
                        <a:spcAft>
                          <a:spcPts val="0"/>
                        </a:spcAft>
                        <a:buNone/>
                      </a:pPr>
                      <a:r>
                        <a:rPr lang="en-US" sz="2000">
                          <a:solidFill>
                            <a:schemeClr val="tx1"/>
                          </a:solidFill>
                          <a:effectLst/>
                          <a:latin typeface="Aptos"/>
                        </a:rPr>
                        <a:t>New Goal</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15065781"/>
                  </a:ext>
                </a:extLst>
              </a:tr>
              <a:tr h="427547">
                <a:tc>
                  <a:txBody>
                    <a:bodyPr/>
                    <a:lstStyle/>
                    <a:p>
                      <a:pPr>
                        <a:spcAft>
                          <a:spcPts val="0"/>
                        </a:spcAft>
                      </a:pPr>
                      <a:r>
                        <a:rPr lang="en-US" sz="2000">
                          <a:solidFill>
                            <a:schemeClr val="tx1"/>
                          </a:solidFill>
                          <a:effectLst/>
                          <a:latin typeface="Corbel"/>
                        </a:rPr>
                        <a:t>% within 7 days</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&gt;50%</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81%</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75%</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80%</a:t>
                      </a:r>
                    </a:p>
                  </a:txBody>
                  <a:tcPr marL="51435" marR="51435"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gn="ctr">
                        <a:spcAft>
                          <a:spcPts val="0"/>
                        </a:spcAft>
                        <a:buNone/>
                      </a:pPr>
                      <a:r>
                        <a:rPr lang="en-US" sz="2000">
                          <a:solidFill>
                            <a:schemeClr val="tx1"/>
                          </a:solidFill>
                          <a:effectLst/>
                          <a:latin typeface="Aptos"/>
                        </a:rPr>
                        <a:t>&gt;85%</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64545363"/>
                  </a:ext>
                </a:extLst>
              </a:tr>
              <a:tr h="427547">
                <a:tc>
                  <a:txBody>
                    <a:bodyPr/>
                    <a:lstStyle/>
                    <a:p>
                      <a:pPr>
                        <a:spcAft>
                          <a:spcPts val="0"/>
                        </a:spcAft>
                      </a:pPr>
                      <a:r>
                        <a:rPr lang="en-US" sz="2000">
                          <a:solidFill>
                            <a:schemeClr val="tx1"/>
                          </a:solidFill>
                          <a:effectLst/>
                          <a:latin typeface="Corbel"/>
                        </a:rPr>
                        <a:t>% within 10 days</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&gt;70%</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90%</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87%</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90%</a:t>
                      </a:r>
                    </a:p>
                  </a:txBody>
                  <a:tcPr marL="51435" marR="51435"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gn="ctr">
                        <a:spcAft>
                          <a:spcPts val="0"/>
                        </a:spcAft>
                        <a:buNone/>
                      </a:pPr>
                      <a:r>
                        <a:rPr lang="en-US" sz="2000">
                          <a:solidFill>
                            <a:schemeClr val="tx1"/>
                          </a:solidFill>
                          <a:effectLst/>
                          <a:latin typeface="Aptos"/>
                        </a:rPr>
                        <a:t>&gt;95%</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382509899"/>
                  </a:ext>
                </a:extLst>
              </a:tr>
              <a:tr h="427547">
                <a:tc>
                  <a:txBody>
                    <a:bodyPr/>
                    <a:lstStyle/>
                    <a:p>
                      <a:pPr>
                        <a:spcAft>
                          <a:spcPts val="0"/>
                        </a:spcAft>
                      </a:pPr>
                      <a:r>
                        <a:rPr lang="en-US" sz="2000">
                          <a:solidFill>
                            <a:schemeClr val="tx1"/>
                          </a:solidFill>
                          <a:effectLst/>
                          <a:latin typeface="Corbel"/>
                        </a:rPr>
                        <a:t>% within 20 days</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&gt;90%</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100%</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100%</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100%</a:t>
                      </a:r>
                    </a:p>
                  </a:txBody>
                  <a:tcPr marL="51435" marR="51435"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gn="ctr">
                        <a:spcAft>
                          <a:spcPts val="0"/>
                        </a:spcAft>
                        <a:buNone/>
                      </a:pPr>
                      <a:r>
                        <a:rPr lang="en-US" sz="2000">
                          <a:solidFill>
                            <a:schemeClr val="tx1"/>
                          </a:solidFill>
                          <a:effectLst/>
                          <a:latin typeface="Aptos"/>
                        </a:rPr>
                        <a:t>&gt;98%</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41108594"/>
                  </a:ext>
                </a:extLst>
              </a:tr>
              <a:tr h="427547">
                <a:tc>
                  <a:txBody>
                    <a:bodyPr/>
                    <a:lstStyle/>
                    <a:p>
                      <a:pPr>
                        <a:spcAft>
                          <a:spcPts val="0"/>
                        </a:spcAft>
                      </a:pPr>
                      <a:r>
                        <a:rPr lang="en-US" sz="2000">
                          <a:solidFill>
                            <a:schemeClr val="tx1"/>
                          </a:solidFill>
                          <a:effectLst/>
                          <a:latin typeface="Corbel"/>
                        </a:rPr>
                        <a:t>TAT Paper</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&lt;20 days</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7.6</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7.7</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7.1</a:t>
                      </a:r>
                    </a:p>
                  </a:txBody>
                  <a:tcPr marL="51435" marR="51435"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gn="ctr">
                        <a:spcAft>
                          <a:spcPts val="0"/>
                        </a:spcAft>
                        <a:buNone/>
                      </a:pPr>
                      <a:endParaRPr lang="en-US" sz="2000">
                        <a:solidFill>
                          <a:schemeClr val="tx1"/>
                        </a:solidFill>
                        <a:effectLst/>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extLst>
                  <a:ext uri="{0D108BD9-81ED-4DB2-BD59-A6C34878D82A}">
                    <a16:rowId xmlns:a16="http://schemas.microsoft.com/office/drawing/2014/main" val="3998013402"/>
                  </a:ext>
                </a:extLst>
              </a:tr>
              <a:tr h="427547">
                <a:tc>
                  <a:txBody>
                    <a:bodyPr/>
                    <a:lstStyle/>
                    <a:p>
                      <a:pPr>
                        <a:spcAft>
                          <a:spcPts val="0"/>
                        </a:spcAft>
                      </a:pPr>
                      <a:r>
                        <a:rPr lang="en-US" sz="2000">
                          <a:solidFill>
                            <a:schemeClr val="tx1"/>
                          </a:solidFill>
                          <a:effectLst/>
                          <a:latin typeface="Corbel"/>
                        </a:rPr>
                        <a:t>TAT Electronic</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&lt;15 days</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3.5</a:t>
                      </a: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3.7</a:t>
                      </a:r>
                      <a:endParaRPr lang="en-US" sz="2000">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spcAft>
                          <a:spcPts val="0"/>
                        </a:spcAft>
                      </a:pPr>
                      <a:r>
                        <a:rPr lang="en-US" sz="2000">
                          <a:solidFill>
                            <a:schemeClr val="tx1"/>
                          </a:solidFill>
                          <a:effectLst/>
                          <a:latin typeface="Aptos"/>
                        </a:rPr>
                        <a:t>3.8</a:t>
                      </a:r>
                    </a:p>
                  </a:txBody>
                  <a:tcPr marL="51435" marR="51435"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gn="ctr">
                        <a:spcAft>
                          <a:spcPts val="0"/>
                        </a:spcAft>
                        <a:buNone/>
                      </a:pPr>
                      <a:endParaRPr lang="en-US" sz="2000">
                        <a:solidFill>
                          <a:schemeClr val="tx1"/>
                        </a:solidFill>
                        <a:effectLst/>
                        <a:latin typeface="Aptos"/>
                      </a:endParaRPr>
                    </a:p>
                  </a:txBody>
                  <a:tcPr marL="51435" marR="51435" marT="0" marB="0">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extLst>
                  <a:ext uri="{0D108BD9-81ED-4DB2-BD59-A6C34878D82A}">
                    <a16:rowId xmlns:a16="http://schemas.microsoft.com/office/drawing/2014/main" val="3876044465"/>
                  </a:ext>
                </a:extLst>
              </a:tr>
            </a:tbl>
          </a:graphicData>
        </a:graphic>
      </p:graphicFrame>
      <p:pic>
        <p:nvPicPr>
          <p:cNvPr id="3" name="Picture 2">
            <a:extLst>
              <a:ext uri="{FF2B5EF4-FFF2-40B4-BE49-F238E27FC236}">
                <a16:creationId xmlns:a16="http://schemas.microsoft.com/office/drawing/2014/main" id="{2E027407-EFDA-EC8F-C2DF-3040D289B1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90476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D220-1950-E227-E019-A3F67DD4777F}"/>
              </a:ext>
            </a:extLst>
          </p:cNvPr>
          <p:cNvSpPr>
            <a:spLocks noGrp="1"/>
          </p:cNvSpPr>
          <p:nvPr>
            <p:ph type="title"/>
          </p:nvPr>
        </p:nvSpPr>
        <p:spPr/>
        <p:txBody>
          <a:bodyPr/>
          <a:lstStyle/>
          <a:p>
            <a:r>
              <a:rPr lang="en-US"/>
              <a:t>TIPS FOR PATIENTS AND PARENTS</a:t>
            </a:r>
          </a:p>
        </p:txBody>
      </p:sp>
      <p:sp>
        <p:nvSpPr>
          <p:cNvPr id="3" name="Content Placeholder 2">
            <a:extLst>
              <a:ext uri="{FF2B5EF4-FFF2-40B4-BE49-F238E27FC236}">
                <a16:creationId xmlns:a16="http://schemas.microsoft.com/office/drawing/2014/main" id="{952AC25B-B992-EE27-FD5C-A632F52EBA03}"/>
              </a:ext>
            </a:extLst>
          </p:cNvPr>
          <p:cNvSpPr>
            <a:spLocks noGrp="1"/>
          </p:cNvSpPr>
          <p:nvPr>
            <p:ph idx="1"/>
          </p:nvPr>
        </p:nvSpPr>
        <p:spPr>
          <a:xfrm>
            <a:off x="214746" y="1825625"/>
            <a:ext cx="11663547" cy="4351338"/>
          </a:xfrm>
        </p:spPr>
        <p:txBody>
          <a:bodyPr vert="horz" lIns="91440" tIns="45720" rIns="91440" bIns="45720" rtlCol="0" anchor="t">
            <a:normAutofit fontScale="92500" lnSpcReduction="20000"/>
          </a:bodyPr>
          <a:lstStyle/>
          <a:p>
            <a:r>
              <a:rPr lang="en-US" b="0" i="0">
                <a:effectLst/>
                <a:latin typeface="Google Sans"/>
              </a:rPr>
              <a:t>Turn off all notifications from social media platforms </a:t>
            </a:r>
          </a:p>
          <a:p>
            <a:r>
              <a:rPr lang="en-US">
                <a:latin typeface="Google Sans"/>
              </a:rPr>
              <a:t>C</a:t>
            </a:r>
            <a:r>
              <a:rPr lang="en-US" b="0" i="0">
                <a:effectLst/>
                <a:latin typeface="Google Sans"/>
              </a:rPr>
              <a:t>heck social media at scheduled times </a:t>
            </a:r>
          </a:p>
          <a:p>
            <a:r>
              <a:rPr lang="en-US" b="0" i="0">
                <a:effectLst/>
                <a:latin typeface="Google Sans"/>
              </a:rPr>
              <a:t>Limit social media sessions to 30 minutes at a time. </a:t>
            </a:r>
          </a:p>
          <a:p>
            <a:r>
              <a:rPr lang="en-US" b="0" i="0">
                <a:effectLst/>
                <a:latin typeface="Google Sans"/>
              </a:rPr>
              <a:t>Protect sleep. Avoid screen time during the last two hours preceding bedtime </a:t>
            </a:r>
            <a:endParaRPr lang="en-US">
              <a:latin typeface="Google Sans"/>
            </a:endParaRPr>
          </a:p>
          <a:p>
            <a:r>
              <a:rPr lang="en-US" b="0" i="0">
                <a:effectLst/>
                <a:latin typeface="Google Sans"/>
              </a:rPr>
              <a:t>Avoid engaging with negative posts and users</a:t>
            </a:r>
          </a:p>
          <a:p>
            <a:r>
              <a:rPr lang="en-US">
                <a:latin typeface="Google Sans"/>
              </a:rPr>
              <a:t>Avoid damaging misinformation. Think through, don’t just accept.  Fact check</a:t>
            </a:r>
          </a:p>
          <a:p>
            <a:r>
              <a:rPr lang="en-US">
                <a:latin typeface="Google Sans"/>
              </a:rPr>
              <a:t>For parents: Supervise.  Have open discussions with kids.  Stop adverse behaviors.  Ok to say “N0.” When it’s out of control, it’s ok to get control</a:t>
            </a:r>
          </a:p>
          <a:p>
            <a:pPr marL="0" indent="0">
              <a:buNone/>
            </a:pPr>
            <a:r>
              <a:rPr lang="en-US" sz="1100">
                <a:latin typeface="Corbel"/>
              </a:rPr>
              <a:t>5. Social Victims Media Law Center</a:t>
            </a:r>
          </a:p>
          <a:p>
            <a:pPr marL="0" indent="0">
              <a:buNone/>
            </a:pPr>
            <a:endParaRPr lang="en-US"/>
          </a:p>
        </p:txBody>
      </p:sp>
      <p:pic>
        <p:nvPicPr>
          <p:cNvPr id="5" name="Picture 4" descr="A blue and black logo&#10;&#10;AI-generated content may be incorrect.">
            <a:extLst>
              <a:ext uri="{FF2B5EF4-FFF2-40B4-BE49-F238E27FC236}">
                <a16:creationId xmlns:a16="http://schemas.microsoft.com/office/drawing/2014/main" id="{D461E75F-CD28-356C-12A8-D3E9A158E4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4085158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40A8-478C-32AB-5DD6-A5D769DDA3F7}"/>
              </a:ext>
            </a:extLst>
          </p:cNvPr>
          <p:cNvSpPr>
            <a:spLocks noGrp="1"/>
          </p:cNvSpPr>
          <p:nvPr>
            <p:ph type="title"/>
          </p:nvPr>
        </p:nvSpPr>
        <p:spPr/>
        <p:txBody>
          <a:bodyPr/>
          <a:lstStyle/>
          <a:p>
            <a:r>
              <a:rPr lang="en-US"/>
              <a:t>FINAL THOUGHTS</a:t>
            </a:r>
          </a:p>
        </p:txBody>
      </p:sp>
      <p:sp>
        <p:nvSpPr>
          <p:cNvPr id="3" name="Content Placeholder 2">
            <a:extLst>
              <a:ext uri="{FF2B5EF4-FFF2-40B4-BE49-F238E27FC236}">
                <a16:creationId xmlns:a16="http://schemas.microsoft.com/office/drawing/2014/main" id="{59241335-84F2-A484-E555-32A9E3F475CF}"/>
              </a:ext>
            </a:extLst>
          </p:cNvPr>
          <p:cNvSpPr>
            <a:spLocks noGrp="1"/>
          </p:cNvSpPr>
          <p:nvPr>
            <p:ph idx="1"/>
          </p:nvPr>
        </p:nvSpPr>
        <p:spPr>
          <a:xfrm>
            <a:off x="838200" y="1479261"/>
            <a:ext cx="10515600" cy="4351338"/>
          </a:xfrm>
        </p:spPr>
        <p:txBody>
          <a:bodyPr/>
          <a:lstStyle/>
          <a:p>
            <a:r>
              <a:rPr lang="en-US"/>
              <a:t>Kids are easy prey for scammers, pedophiles, pornographers and pervs</a:t>
            </a:r>
          </a:p>
          <a:p>
            <a:r>
              <a:rPr lang="en-US"/>
              <a:t>Gang recruitment</a:t>
            </a:r>
          </a:p>
          <a:p>
            <a:r>
              <a:rPr lang="en-US"/>
              <a:t>Dating someone sight unseen</a:t>
            </a:r>
          </a:p>
          <a:p>
            <a:r>
              <a:rPr lang="en-US"/>
              <a:t>Mischievousness to Murder</a:t>
            </a:r>
          </a:p>
          <a:p>
            <a:r>
              <a:rPr lang="en-US"/>
              <a:t>Easy for an 11-year-old to click the button and suddenly be 18 years old</a:t>
            </a:r>
          </a:p>
          <a:p>
            <a:r>
              <a:rPr lang="en-US"/>
              <a:t>An ounce of prevention is worth a pound of cure in this case</a:t>
            </a:r>
          </a:p>
        </p:txBody>
      </p:sp>
      <p:pic>
        <p:nvPicPr>
          <p:cNvPr id="5" name="Picture 4" descr="A blue and black logo&#10;&#10;AI-generated content may be incorrect.">
            <a:extLst>
              <a:ext uri="{FF2B5EF4-FFF2-40B4-BE49-F238E27FC236}">
                <a16:creationId xmlns:a16="http://schemas.microsoft.com/office/drawing/2014/main" id="{89A2F1EC-C48A-0727-D17B-4B28CABD68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5120044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8203-D7C4-A24E-0634-1FB3FC992075}"/>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0EDFD143-03C7-85F0-6A8B-7E3813D3E212}"/>
              </a:ext>
            </a:extLst>
          </p:cNvPr>
          <p:cNvSpPr>
            <a:spLocks noGrp="1"/>
          </p:cNvSpPr>
          <p:nvPr>
            <p:ph idx="1"/>
          </p:nvPr>
        </p:nvSpPr>
        <p:spPr>
          <a:xfrm>
            <a:off x="838200" y="1419885"/>
            <a:ext cx="10515600" cy="4351338"/>
          </a:xfrm>
        </p:spPr>
        <p:txBody>
          <a:bodyPr>
            <a:normAutofit fontScale="70000" lnSpcReduction="20000"/>
          </a:bodyPr>
          <a:lstStyle/>
          <a:p>
            <a:pPr marL="0" indent="0">
              <a:buNone/>
            </a:pPr>
            <a:r>
              <a:rPr lang="en-US"/>
              <a:t>1.Yale Medicine Kathy Katella June 17, 2024</a:t>
            </a:r>
          </a:p>
          <a:p>
            <a:pPr marL="0" indent="0">
              <a:buNone/>
            </a:pPr>
            <a:r>
              <a:rPr lang="en-US">
                <a:hlinkClick r:id="rId2"/>
              </a:rPr>
              <a:t>https://www.yalemedicine.org/news/social-media-teen-mental-health-a-parents-guide</a:t>
            </a:r>
            <a:endParaRPr lang="en-US"/>
          </a:p>
          <a:p>
            <a:pPr marL="0" indent="0">
              <a:buNone/>
            </a:pPr>
            <a:r>
              <a:rPr lang="en-US"/>
              <a:t>2. </a:t>
            </a:r>
            <a:r>
              <a:rPr lang="en-US" err="1"/>
              <a:t>Ofcom.org.uk</a:t>
            </a:r>
            <a:endParaRPr lang="en-US"/>
          </a:p>
          <a:p>
            <a:pPr marL="0" indent="0">
              <a:buNone/>
            </a:pPr>
            <a:r>
              <a:rPr lang="en-US"/>
              <a:t>3. BYU News Christie Allen. February 2022</a:t>
            </a:r>
          </a:p>
          <a:p>
            <a:pPr marL="0" indent="0">
              <a:buNone/>
            </a:pPr>
            <a:r>
              <a:rPr lang="en-US">
                <a:hlinkClick r:id="rId3"/>
              </a:rPr>
              <a:t>https://news.byu.edu/intellect/10-year-byu-study-shows-elevated-suicide-risk-from-excess-social-media-time-for-young-teen-girls</a:t>
            </a:r>
            <a:endParaRPr lang="en-US"/>
          </a:p>
          <a:p>
            <a:pPr marL="0" indent="0">
              <a:buNone/>
            </a:pPr>
            <a:r>
              <a:rPr lang="en-US"/>
              <a:t>4.AI generated sources across the web </a:t>
            </a:r>
            <a:r>
              <a:rPr lang="en-US">
                <a:hlinkClick r:id="rId4"/>
              </a:rPr>
              <a:t>https://www.google.com/search?q=diagnosis+social+media+induced+anxiety+in+kids&amp;oq=diagnosis+social+media+induced+anxiety+in+kids&amp;gs_lcrp=EgZjaHJvbWUyBggAEEUYOdIBCTE3Njk5ajBqMagCALACAA&amp;sourceid=chrome&amp;ie=UTF-8</a:t>
            </a:r>
            <a:endParaRPr lang="en-US"/>
          </a:p>
          <a:p>
            <a:pPr marL="0" indent="0">
              <a:buNone/>
            </a:pPr>
            <a:r>
              <a:rPr lang="en-US"/>
              <a:t>5. Social Victims Media Law Center</a:t>
            </a:r>
          </a:p>
          <a:p>
            <a:pPr marL="0" indent="0">
              <a:buNone/>
            </a:pPr>
            <a:r>
              <a:rPr lang="en-US"/>
              <a:t>https://</a:t>
            </a:r>
            <a:r>
              <a:rPr lang="en-US" err="1"/>
              <a:t>socialmediavictims.org</a:t>
            </a:r>
            <a:r>
              <a:rPr lang="en-US"/>
              <a:t>/social-media-addiction/treatment/#:~:text=Turn%20off%20all%20notifications%20from,with%20negative%20posts%20and%20users.</a:t>
            </a:r>
          </a:p>
        </p:txBody>
      </p:sp>
      <p:pic>
        <p:nvPicPr>
          <p:cNvPr id="5" name="Picture 4" descr="A blue and black logo&#10;&#10;AI-generated content may be incorrect.">
            <a:extLst>
              <a:ext uri="{FF2B5EF4-FFF2-40B4-BE49-F238E27FC236}">
                <a16:creationId xmlns:a16="http://schemas.microsoft.com/office/drawing/2014/main" id="{599DEF05-16A7-0D64-1D42-8A297BFF00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037169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EFDB-F69B-44EA-B848-06E7F106F7E0}"/>
              </a:ext>
            </a:extLst>
          </p:cNvPr>
          <p:cNvSpPr>
            <a:spLocks noGrp="1"/>
          </p:cNvSpPr>
          <p:nvPr>
            <p:ph type="title"/>
          </p:nvPr>
        </p:nvSpPr>
        <p:spPr/>
        <p:txBody>
          <a:bodyPr/>
          <a:lstStyle/>
          <a:p>
            <a:r>
              <a:rPr lang="en-US"/>
              <a:t>REMINDER:</a:t>
            </a:r>
          </a:p>
        </p:txBody>
      </p:sp>
      <p:pic>
        <p:nvPicPr>
          <p:cNvPr id="5" name="Picture 4">
            <a:extLst>
              <a:ext uri="{FF2B5EF4-FFF2-40B4-BE49-F238E27FC236}">
                <a16:creationId xmlns:a16="http://schemas.microsoft.com/office/drawing/2014/main" id="{9FF51F09-9B4F-DA4F-4787-B3F8DC2B32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
        <p:nvSpPr>
          <p:cNvPr id="9" name="Content Placeholder 2">
            <a:extLst>
              <a:ext uri="{FF2B5EF4-FFF2-40B4-BE49-F238E27FC236}">
                <a16:creationId xmlns:a16="http://schemas.microsoft.com/office/drawing/2014/main" id="{246861C8-96B2-3182-3A9D-58C89758FB7A}"/>
              </a:ext>
            </a:extLst>
          </p:cNvPr>
          <p:cNvSpPr txBox="1">
            <a:spLocks/>
          </p:cNvSpPr>
          <p:nvPr/>
        </p:nvSpPr>
        <p:spPr>
          <a:xfrm>
            <a:off x="1047697" y="1483528"/>
            <a:ext cx="10555473" cy="3461580"/>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2A5798"/>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rgbClr val="2A5798"/>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Corbel"/>
                <a:cs typeface="Arial"/>
              </a:rPr>
              <a:t>Please add the following to the chat box </a:t>
            </a:r>
            <a:endParaRPr lang="en-US" sz="2400">
              <a:cs typeface="Arial"/>
            </a:endParaRPr>
          </a:p>
          <a:p>
            <a:pPr marL="0" indent="0">
              <a:buFont typeface="Arial" panose="020B0604020202020204" pitchFamily="34" charset="0"/>
              <a:buNone/>
            </a:pPr>
            <a:r>
              <a:rPr lang="en-US" sz="2400" b="1">
                <a:latin typeface="Corbel"/>
                <a:cs typeface="Arial"/>
              </a:rPr>
              <a:t>(ALT+ENTER  will allow you to do multiple lines of info without sending multiple chats)</a:t>
            </a:r>
          </a:p>
          <a:p>
            <a:pPr marL="0" indent="0">
              <a:buFont typeface="Arial" panose="020B0604020202020204" pitchFamily="34" charset="0"/>
              <a:buNone/>
            </a:pPr>
            <a:endParaRPr lang="en-US" sz="2400" b="1">
              <a:latin typeface="Corbel"/>
              <a:cs typeface="Arial"/>
            </a:endParaRPr>
          </a:p>
          <a:p>
            <a:r>
              <a:rPr lang="en-US" sz="2400">
                <a:latin typeface="Corbel"/>
                <a:cs typeface="Arial"/>
              </a:rPr>
              <a:t>Name</a:t>
            </a:r>
            <a:endParaRPr lang="en-US" sz="2400">
              <a:latin typeface="Corbel"/>
            </a:endParaRPr>
          </a:p>
          <a:p>
            <a:r>
              <a:rPr lang="en-US" sz="2400">
                <a:latin typeface="Corbel"/>
              </a:rPr>
              <a:t>Title/Credentials</a:t>
            </a:r>
            <a:endParaRPr lang="en-US" sz="2400"/>
          </a:p>
          <a:p>
            <a:r>
              <a:rPr lang="en-US" sz="2400">
                <a:latin typeface="Corbel"/>
              </a:rPr>
              <a:t>Agency and Location</a:t>
            </a:r>
          </a:p>
          <a:p>
            <a:r>
              <a:rPr lang="en-US" sz="2400">
                <a:latin typeface="Corbel"/>
              </a:rPr>
              <a:t>Email Address</a:t>
            </a:r>
          </a:p>
          <a:p>
            <a:pPr marL="0" indent="0">
              <a:buFont typeface="Arial" panose="020B0604020202020204" pitchFamily="34" charset="0"/>
              <a:buNone/>
            </a:pPr>
            <a:endParaRPr lang="en-US" sz="2400"/>
          </a:p>
          <a:p>
            <a:pPr marL="0" indent="0">
              <a:buFont typeface="Arial" panose="020B0604020202020204" pitchFamily="34" charset="0"/>
              <a:buNone/>
            </a:pPr>
            <a:r>
              <a:rPr lang="en-US" sz="2400" b="1">
                <a:latin typeface="Corbel"/>
                <a:cs typeface="Arial"/>
              </a:rPr>
              <a:t>	    Also &gt;&gt; SCAN ME!!</a:t>
            </a:r>
          </a:p>
          <a:p>
            <a:pPr marL="0" indent="0">
              <a:buFont typeface="Arial" panose="020B0604020202020204" pitchFamily="34" charset="0"/>
              <a:buNone/>
            </a:pPr>
            <a:endParaRPr lang="en-US" sz="3600"/>
          </a:p>
        </p:txBody>
      </p:sp>
      <p:pic>
        <p:nvPicPr>
          <p:cNvPr id="3" name="Picture 2" descr="A qr code on a white background&#10;&#10;AI-generated content may be incorrect.">
            <a:extLst>
              <a:ext uri="{FF2B5EF4-FFF2-40B4-BE49-F238E27FC236}">
                <a16:creationId xmlns:a16="http://schemas.microsoft.com/office/drawing/2014/main" id="{90A15F7D-B36F-B34C-BB30-D334B848B20F}"/>
              </a:ext>
            </a:extLst>
          </p:cNvPr>
          <p:cNvPicPr>
            <a:picLocks noChangeAspect="1"/>
          </p:cNvPicPr>
          <p:nvPr/>
        </p:nvPicPr>
        <p:blipFill>
          <a:blip r:embed="rId4"/>
          <a:stretch>
            <a:fillRect/>
          </a:stretch>
        </p:blipFill>
        <p:spPr>
          <a:xfrm>
            <a:off x="5129618" y="4434662"/>
            <a:ext cx="1927052" cy="1900303"/>
          </a:xfrm>
          <a:prstGeom prst="rect">
            <a:avLst/>
          </a:prstGeom>
        </p:spPr>
      </p:pic>
    </p:spTree>
    <p:extLst>
      <p:ext uri="{BB962C8B-B14F-4D97-AF65-F5344CB8AC3E}">
        <p14:creationId xmlns:p14="http://schemas.microsoft.com/office/powerpoint/2010/main" val="336343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0C55-87DD-2470-C3B7-CCD7680B223E}"/>
              </a:ext>
            </a:extLst>
          </p:cNvPr>
          <p:cNvSpPr>
            <a:spLocks noGrp="1"/>
          </p:cNvSpPr>
          <p:nvPr>
            <p:ph type="title"/>
          </p:nvPr>
        </p:nvSpPr>
        <p:spPr/>
        <p:txBody>
          <a:bodyPr/>
          <a:lstStyle/>
          <a:p>
            <a:r>
              <a:rPr lang="en-US"/>
              <a:t>Electronic claims - EDI Gateway</a:t>
            </a:r>
          </a:p>
        </p:txBody>
      </p:sp>
      <p:sp>
        <p:nvSpPr>
          <p:cNvPr id="8" name="Content Placeholder 7">
            <a:extLst>
              <a:ext uri="{FF2B5EF4-FFF2-40B4-BE49-F238E27FC236}">
                <a16:creationId xmlns:a16="http://schemas.microsoft.com/office/drawing/2014/main" id="{0223748A-7AFD-EFA7-3BFF-C9AB7BACAA58}"/>
              </a:ext>
            </a:extLst>
          </p:cNvPr>
          <p:cNvSpPr>
            <a:spLocks noGrp="1"/>
          </p:cNvSpPr>
          <p:nvPr>
            <p:ph idx="1"/>
          </p:nvPr>
        </p:nvSpPr>
        <p:spPr>
          <a:xfrm>
            <a:off x="838200" y="1549539"/>
            <a:ext cx="10515600" cy="4627424"/>
          </a:xfrm>
        </p:spPr>
        <p:txBody>
          <a:bodyPr vert="horz" lIns="91440" tIns="45720" rIns="91440" bIns="45720" rtlCol="0" anchor="t">
            <a:normAutofit/>
          </a:bodyPr>
          <a:lstStyle/>
          <a:p>
            <a:r>
              <a:rPr lang="en-US">
                <a:latin typeface="Corbel"/>
              </a:rPr>
              <a:t>ABH has partnered with </a:t>
            </a:r>
            <a:r>
              <a:rPr lang="en-US" err="1">
                <a:latin typeface="Corbel"/>
              </a:rPr>
              <a:t>Veradigm</a:t>
            </a:r>
            <a:r>
              <a:rPr lang="en-US">
                <a:latin typeface="Corbel"/>
              </a:rPr>
              <a:t> to increase clearinghouse connectivity via the Payerpath EDI gateway</a:t>
            </a:r>
          </a:p>
          <a:p>
            <a:r>
              <a:rPr lang="en-US">
                <a:latin typeface="Corbel"/>
              </a:rPr>
              <a:t>Payerpath current clearinghouse connectivity includes: Availity, Waystar, Change, Office Ally, TriZetto, </a:t>
            </a:r>
            <a:r>
              <a:rPr lang="en-US" err="1">
                <a:latin typeface="Corbel"/>
              </a:rPr>
              <a:t>Inovalon</a:t>
            </a:r>
            <a:r>
              <a:rPr lang="en-US">
                <a:latin typeface="Corbel"/>
              </a:rPr>
              <a:t>, and SSI</a:t>
            </a:r>
          </a:p>
        </p:txBody>
      </p:sp>
      <p:pic>
        <p:nvPicPr>
          <p:cNvPr id="10" name="Picture 9">
            <a:extLst>
              <a:ext uri="{FF2B5EF4-FFF2-40B4-BE49-F238E27FC236}">
                <a16:creationId xmlns:a16="http://schemas.microsoft.com/office/drawing/2014/main" id="{10012486-3978-1869-77D1-496D179D919B}"/>
              </a:ext>
            </a:extLst>
          </p:cNvPr>
          <p:cNvPicPr>
            <a:picLocks noChangeAspect="1"/>
          </p:cNvPicPr>
          <p:nvPr/>
        </p:nvPicPr>
        <p:blipFill>
          <a:blip r:embed="rId3"/>
          <a:stretch>
            <a:fillRect/>
          </a:stretch>
        </p:blipFill>
        <p:spPr>
          <a:xfrm>
            <a:off x="1966183" y="3936357"/>
            <a:ext cx="7239180" cy="2131740"/>
          </a:xfrm>
          <a:prstGeom prst="rect">
            <a:avLst/>
          </a:prstGeom>
        </p:spPr>
      </p:pic>
      <p:pic>
        <p:nvPicPr>
          <p:cNvPr id="4" name="Picture 3" descr="A blue and black logo&#10;&#10;AI-generated content may be incorrect.">
            <a:extLst>
              <a:ext uri="{FF2B5EF4-FFF2-40B4-BE49-F238E27FC236}">
                <a16:creationId xmlns:a16="http://schemas.microsoft.com/office/drawing/2014/main" id="{460D0B14-438F-24EA-D825-0260F70129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52516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Claims Payment</a:t>
            </a:r>
          </a:p>
        </p:txBody>
      </p:sp>
      <p:sp>
        <p:nvSpPr>
          <p:cNvPr id="3" name="Content Placeholder 2"/>
          <p:cNvSpPr>
            <a:spLocks noGrp="1"/>
          </p:cNvSpPr>
          <p:nvPr>
            <p:ph idx="1"/>
          </p:nvPr>
        </p:nvSpPr>
        <p:spPr>
          <a:xfrm>
            <a:off x="2031167" y="1522126"/>
            <a:ext cx="8522533" cy="4197246"/>
          </a:xfrm>
        </p:spPr>
        <p:txBody>
          <a:bodyPr>
            <a:normAutofit fontScale="92500"/>
          </a:bodyPr>
          <a:lstStyle/>
          <a:p>
            <a:r>
              <a:rPr lang="en-US"/>
              <a:t>Paper Claims Billing address</a:t>
            </a:r>
          </a:p>
          <a:p>
            <a:pPr marL="300038" lvl="1" indent="0">
              <a:buNone/>
            </a:pPr>
            <a:r>
              <a:rPr lang="en-US" sz="1600" i="1"/>
              <a:t>Access Behavioral Health</a:t>
            </a:r>
          </a:p>
          <a:p>
            <a:pPr marL="300038" lvl="1" indent="0">
              <a:buNone/>
            </a:pPr>
            <a:r>
              <a:rPr lang="en-US" sz="1600" i="1"/>
              <a:t>ATTN: Claims</a:t>
            </a:r>
          </a:p>
          <a:p>
            <a:pPr marL="300038" lvl="1" indent="0">
              <a:buNone/>
            </a:pPr>
            <a:r>
              <a:rPr lang="en-US" sz="1600" i="1"/>
              <a:t>1221 West Lakeview Avenue</a:t>
            </a:r>
          </a:p>
          <a:p>
            <a:pPr marL="300038" lvl="1" indent="0">
              <a:buNone/>
            </a:pPr>
            <a:r>
              <a:rPr lang="en-US" sz="1600" i="1"/>
              <a:t>Pensacola,  FL 32501</a:t>
            </a:r>
          </a:p>
          <a:p>
            <a:r>
              <a:rPr lang="en-US"/>
              <a:t>Reimbursable behavioral health diagnosis codes: </a:t>
            </a:r>
          </a:p>
          <a:p>
            <a:pPr lvl="1"/>
            <a:r>
              <a:rPr lang="en-US" sz="2200"/>
              <a:t>F01.50 – F53.1; F55.0 – F63.9; F68.10 – F69; F80.82, F88 – F99; Z03.89</a:t>
            </a:r>
          </a:p>
          <a:p>
            <a:r>
              <a:rPr lang="en-US"/>
              <a:t>Claims payment questions: </a:t>
            </a:r>
          </a:p>
          <a:p>
            <a:pPr lvl="1"/>
            <a:r>
              <a:rPr lang="en-US" sz="1275"/>
              <a:t>(850) 469-3631; abhbilling@lifeviewgroup.org</a:t>
            </a:r>
          </a:p>
          <a:p>
            <a:pPr lvl="1"/>
            <a:r>
              <a:rPr lang="en-US" sz="1275"/>
              <a:t>Linda Gibbs, RHIA, Director of Reimbursement Services</a:t>
            </a:r>
          </a:p>
          <a:p>
            <a:r>
              <a:rPr lang="en-US"/>
              <a:t>Direct deposit application</a:t>
            </a:r>
          </a:p>
          <a:p>
            <a:pPr marL="0" indent="0">
              <a:buNone/>
            </a:pPr>
            <a:endParaRPr lang="en-US"/>
          </a:p>
        </p:txBody>
      </p:sp>
      <p:pic>
        <p:nvPicPr>
          <p:cNvPr id="4" name="Picture 3">
            <a:extLst>
              <a:ext uri="{FF2B5EF4-FFF2-40B4-BE49-F238E27FC236}">
                <a16:creationId xmlns:a16="http://schemas.microsoft.com/office/drawing/2014/main" id="{7DC8C59F-B6F4-5314-508F-A1A28DDD52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755" y="5835886"/>
            <a:ext cx="1457325" cy="722630"/>
          </a:xfrm>
          <a:prstGeom prst="rect">
            <a:avLst/>
          </a:prstGeom>
          <a:noFill/>
          <a:ln>
            <a:noFill/>
          </a:ln>
        </p:spPr>
      </p:pic>
    </p:spTree>
    <p:extLst>
      <p:ext uri="{BB962C8B-B14F-4D97-AF65-F5344CB8AC3E}">
        <p14:creationId xmlns:p14="http://schemas.microsoft.com/office/powerpoint/2010/main" val="3626133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3825</Words>
  <Application>Microsoft Office PowerPoint</Application>
  <PresentationFormat>Widescreen</PresentationFormat>
  <Paragraphs>1003</Paragraphs>
  <Slides>73</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73</vt:i4>
      </vt:variant>
    </vt:vector>
  </HeadingPairs>
  <TitlesOfParts>
    <vt:vector size="86" baseType="lpstr">
      <vt:lpstr>Aptos</vt:lpstr>
      <vt:lpstr>Aptos ExtraBold</vt:lpstr>
      <vt:lpstr>Arial</vt:lpstr>
      <vt:lpstr>Calibri</vt:lpstr>
      <vt:lpstr>Cambria</vt:lpstr>
      <vt:lpstr>Corbel</vt:lpstr>
      <vt:lpstr>Courier New</vt:lpstr>
      <vt:lpstr>Google Sans</vt:lpstr>
      <vt:lpstr>Gotham HTF</vt:lpstr>
      <vt:lpstr>Public Sans</vt:lpstr>
      <vt:lpstr>Univers</vt:lpstr>
      <vt:lpstr>Wingdings</vt:lpstr>
      <vt:lpstr>Office Theme</vt:lpstr>
      <vt:lpstr>PowerPoint Presentation</vt:lpstr>
      <vt:lpstr>Introductions</vt:lpstr>
      <vt:lpstr>Closed Captioning</vt:lpstr>
      <vt:lpstr>Housekeeping</vt:lpstr>
      <vt:lpstr>Opening Remarks</vt:lpstr>
      <vt:lpstr>PowerPoint Presentation</vt:lpstr>
      <vt:lpstr>Claims Turn around Times</vt:lpstr>
      <vt:lpstr>Electronic claims - EDI Gateway</vt:lpstr>
      <vt:lpstr>Claims Payment</vt:lpstr>
      <vt:lpstr>Common Denial Reasons</vt:lpstr>
      <vt:lpstr>Submitting Corrected Claims</vt:lpstr>
      <vt:lpstr>ABH Provider Portal</vt:lpstr>
      <vt:lpstr>Affirmative Statement about Incentives</vt:lpstr>
      <vt:lpstr>PowerPoint Presentation</vt:lpstr>
      <vt:lpstr>MEDICAID PROVIDER ENROLLMENT &amp;  PROVIDER NETWORK VERIFICATION</vt:lpstr>
      <vt:lpstr>Provide Network Verification</vt:lpstr>
      <vt:lpstr>Contract Standards</vt:lpstr>
      <vt:lpstr>REMINDER:</vt:lpstr>
      <vt:lpstr>Healthcare Effectiveness Data and Information Sets</vt:lpstr>
      <vt:lpstr>HEDIS: Medication Measures</vt:lpstr>
      <vt:lpstr>HEDIS: Lab Measures</vt:lpstr>
      <vt:lpstr>HEDIS: Mental Illness</vt:lpstr>
      <vt:lpstr>HEDIS: Substance Use</vt:lpstr>
      <vt:lpstr>PowerPoint Presentation</vt:lpstr>
      <vt:lpstr>2024 ABH Annual Evaluation Results</vt:lpstr>
      <vt:lpstr>Network Adequacy: Cultural Needs &amp; Preferences</vt:lpstr>
      <vt:lpstr>Network Adequacy: Cultural Needs &amp; Preferences</vt:lpstr>
      <vt:lpstr>Network Adequacy: Cultural Needs &amp; Preferences</vt:lpstr>
      <vt:lpstr>Ensuring Availability: Geographic Access</vt:lpstr>
      <vt:lpstr>PowerPoint Presentation</vt:lpstr>
      <vt:lpstr>Accessibility: Timely Access to Services</vt:lpstr>
      <vt:lpstr>Initial Access to Care: Secret Shopper Calls</vt:lpstr>
      <vt:lpstr>Timely Access to Follow Up Care</vt:lpstr>
      <vt:lpstr>PowerPoint Presentation</vt:lpstr>
      <vt:lpstr>Network Adequacy: New Contract Requirement</vt:lpstr>
      <vt:lpstr>Provider Satisfaction Survey</vt:lpstr>
      <vt:lpstr>Member Experience Survey</vt:lpstr>
      <vt:lpstr>Member Inquiries and Complaints</vt:lpstr>
      <vt:lpstr>Member Safety</vt:lpstr>
      <vt:lpstr>ABH Audits &amp; Provider Information</vt:lpstr>
      <vt:lpstr>Medical Record Audits</vt:lpstr>
      <vt:lpstr>Medical Record Audits      Psychotropic Medication New Requirement</vt:lpstr>
      <vt:lpstr>Call Center and Claims Audits</vt:lpstr>
      <vt:lpstr>PowerPoint Presentation</vt:lpstr>
      <vt:lpstr>Credentialing Actions</vt:lpstr>
      <vt:lpstr>2025 Directory Accuracy &amp; Usability</vt:lpstr>
      <vt:lpstr>ABH Quality</vt:lpstr>
      <vt:lpstr>REMINDER:</vt:lpstr>
      <vt:lpstr>Interrater Reviewer Reliability</vt:lpstr>
      <vt:lpstr>Referrals and Authorizations</vt:lpstr>
      <vt:lpstr>Denials: Annual Review </vt:lpstr>
      <vt:lpstr>Inpatient Utilization: Inpatient Admissions</vt:lpstr>
      <vt:lpstr>Outpatient Utilization</vt:lpstr>
      <vt:lpstr>Claims Volume by provider type</vt:lpstr>
      <vt:lpstr>Average Membership</vt:lpstr>
      <vt:lpstr>Future Clinical Training Topics</vt:lpstr>
      <vt:lpstr>PowerPoint Presentation</vt:lpstr>
      <vt:lpstr>PowerPoint Presentation</vt:lpstr>
      <vt:lpstr>THE GOOD:  A 2022 PEW POLL OF TEENS </vt:lpstr>
      <vt:lpstr>KIDS, PARENTS AND SOCIAL MEDIA</vt:lpstr>
      <vt:lpstr>NEGATIVE EFFECTS OF SOCIAL MEDIA  (From sources across the web)</vt:lpstr>
      <vt:lpstr>NEGATIVE EFFECTS OF SOCIAL MEDIA</vt:lpstr>
      <vt:lpstr>NEGATIVE EFFECTS OF SOCIAL MEDIA Recognizing the Signs: 4. Sources across the web</vt:lpstr>
      <vt:lpstr>NEGATIVE EFFECTS OF SOCIAL MEDIA   Understanding the impact:  4. Sources across the web</vt:lpstr>
      <vt:lpstr>NEGATIVE EFFECTS OF SOCIAL MEDIA</vt:lpstr>
      <vt:lpstr>NEGATIVE EFFECTS OF SOCIAL MEDIA</vt:lpstr>
      <vt:lpstr>CO-OCCURRING PSYCHIATRIC DISORDERS THAT MAY ACCOMPANY EXCESSIVE SOCIAL MEDIA USE</vt:lpstr>
      <vt:lpstr>TIPS FOR THERAPISTS</vt:lpstr>
      <vt:lpstr>TIPS FOR THERAPISTS:  Therapies with proven success</vt:lpstr>
      <vt:lpstr>TIPS FOR PATIENTS AND PARENTS</vt:lpstr>
      <vt:lpstr>FINAL THOUGHTS</vt:lpstr>
      <vt:lpstr>Resources:</vt:lpstr>
      <vt:lpstr>REMINDER: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Kelsi Gulig</dc:creator>
  <cp:lastModifiedBy>Kelly Polk</cp:lastModifiedBy>
  <cp:revision>27</cp:revision>
  <dcterms:created xsi:type="dcterms:W3CDTF">2022-09-12T18:38:50Z</dcterms:created>
  <dcterms:modified xsi:type="dcterms:W3CDTF">2025-04-25T15:21:31Z</dcterms:modified>
</cp:coreProperties>
</file>