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5" r:id="rId2"/>
    <p:sldId id="258" r:id="rId3"/>
    <p:sldId id="265" r:id="rId4"/>
    <p:sldId id="259" r:id="rId5"/>
    <p:sldId id="2698" r:id="rId6"/>
    <p:sldId id="260" r:id="rId7"/>
    <p:sldId id="2699" r:id="rId8"/>
    <p:sldId id="257" r:id="rId9"/>
    <p:sldId id="2700" r:id="rId10"/>
    <p:sldId id="261" r:id="rId11"/>
    <p:sldId id="264" r:id="rId12"/>
    <p:sldId id="263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F8B630-28AA-03BC-4AE6-E7819CD4BC1B}" name="Jess Selland" initials="JS" userId="S::jess.selland@lifeviewgroup.org::7dc2800f-ed2e-45af-999c-cea798735739" providerId="AD"/>
  <p188:author id="{EBD0175B-FD4F-E4F9-AF55-8A7C9430C043}" name="Kelly Polk" initials="KP" userId="S::kelly.polk@lifeviewgroup.org::c25df887-dfcc-49a2-a3f9-40941e869490" providerId="AD"/>
  <p188:author id="{72D5039D-D708-E5F1-E3EF-2ED0FBBD6086}" name="Rebecca Beach" initials="RB" userId="S::rebecca.beach@lifeviewgroup.org::9a221d1c-d60f-4b39-b48e-c2f2fbafaa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798"/>
    <a:srgbClr val="E9EBF5"/>
    <a:srgbClr val="5996D1"/>
    <a:srgbClr val="CFD5EA"/>
    <a:srgbClr val="F2A040"/>
    <a:srgbClr val="EAC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66223" autoAdjust="0"/>
  </p:normalViewPr>
  <p:slideViewPr>
    <p:cSldViewPr snapToGrid="0">
      <p:cViewPr varScale="1">
        <p:scale>
          <a:sx n="73" d="100"/>
          <a:sy n="73" d="100"/>
        </p:scale>
        <p:origin x="23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86824-A639-4D9C-8BCD-02C9037A640E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8C96E-BD25-4281-9F25-1F1C4741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3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64429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rgbClr val="2A579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9613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##, 2025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524000" y="6154166"/>
            <a:ext cx="9144000" cy="7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2A5798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04FEA-DE36-23FE-EE6F-52C31B289272}"/>
              </a:ext>
            </a:extLst>
          </p:cNvPr>
          <p:cNvSpPr/>
          <p:nvPr userDrawn="1"/>
        </p:nvSpPr>
        <p:spPr>
          <a:xfrm>
            <a:off x="0" y="5994400"/>
            <a:ext cx="12192000" cy="919017"/>
          </a:xfrm>
          <a:prstGeom prst="rect">
            <a:avLst/>
          </a:prstGeom>
          <a:solidFill>
            <a:srgbClr val="2A5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87FE3-865A-4B9C-37B6-D78B95279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t="22347" r="11976" b="22686"/>
          <a:stretch>
            <a:fillRect/>
          </a:stretch>
        </p:blipFill>
        <p:spPr>
          <a:xfrm>
            <a:off x="3437126" y="3789993"/>
            <a:ext cx="5317747" cy="16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79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2pPr>
            <a:lvl3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3pPr>
            <a:lvl4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4pPr>
            <a:lvl5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5D32C12-BAA8-04E2-5C3D-7D8755362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4B12-0A1D-B602-6245-0C5F5CED7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B759F-A713-4A4C-0D99-454E103F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15C26-88FD-CB87-C2B3-B2A6F1B7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9CCDA-7FD6-F70A-0520-E06C6219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963B-172E-4987-9D58-F4E40C6BD55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43DD13B-3DB8-422A-A49E-B9AFBBDBF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A579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2pPr>
            <a:lvl3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3pPr>
            <a:lvl4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4pPr>
            <a:lvl5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18BE1EF-14DE-D78B-904E-9285A96D0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3200">
                <a:latin typeface="Corbel" panose="020B0503020204020204" pitchFamily="34" charset="0"/>
              </a:defRPr>
            </a:lvl2pPr>
            <a:lvl3pPr>
              <a:defRPr sz="3200">
                <a:latin typeface="Corbel" panose="020B0503020204020204" pitchFamily="34" charset="0"/>
              </a:defRPr>
            </a:lvl3pPr>
            <a:lvl4pPr>
              <a:defRPr sz="3200">
                <a:latin typeface="Corbel" panose="020B0503020204020204" pitchFamily="34" charset="0"/>
              </a:defRPr>
            </a:lvl4pPr>
            <a:lvl5pPr>
              <a:defRPr sz="3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3D746A4-2E10-2AD3-BD03-FB58019F6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1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2pPr>
            <a:lvl3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3pPr>
            <a:lvl4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4pPr>
            <a:lvl5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A634DEC-524F-B067-C2C3-B6D59618E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D2261EC-49C0-80C5-A68F-32048DD94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A579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2pPr>
            <a:lvl3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3pPr>
            <a:lvl4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4pPr>
            <a:lvl5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4CACF4D-9128-ACCA-F500-B4043A832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1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2A579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E12395-5A2B-1337-FF20-6950CA995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96D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963B-172E-4987-9D58-F4E40C6B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798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3A77-55E4-C4F1-1F55-B92CCDFDC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-221384"/>
            <a:ext cx="9144000" cy="2387600"/>
          </a:xfrm>
        </p:spPr>
        <p:txBody>
          <a:bodyPr/>
          <a:lstStyle/>
          <a:p>
            <a:r>
              <a:rPr lang="en-US" dirty="0"/>
              <a:t>Holistic Care of the Elderly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B4962-433B-7C67-6B78-DB2BD8082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2166216"/>
            <a:ext cx="9144000" cy="1655762"/>
          </a:xfrm>
        </p:spPr>
        <p:txBody>
          <a:bodyPr/>
          <a:lstStyle/>
          <a:p>
            <a:r>
              <a:rPr lang="en-US" dirty="0"/>
              <a:t>Ed Mobley, MD</a:t>
            </a:r>
          </a:p>
          <a:p>
            <a:r>
              <a:rPr lang="en-US" dirty="0"/>
              <a:t>Medical Director of Access 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296885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E454-E5CF-9751-7B0C-AA16D4F6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Emotional/Psychological Wellbeing &amp; </a:t>
            </a:r>
            <a:r>
              <a:rPr lang="en-US" sz="3100" b="1" dirty="0"/>
              <a:t>(Mind/Heart)</a:t>
            </a:r>
            <a:br>
              <a:rPr lang="en-US" b="1" dirty="0"/>
            </a:br>
            <a:r>
              <a:rPr lang="en-US" b="1" dirty="0"/>
              <a:t>Social Connection </a:t>
            </a:r>
            <a:r>
              <a:rPr lang="en-US" sz="3100" b="1" dirty="0"/>
              <a:t>(Community)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D60F-4178-DFD2-6607-E0832CB8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mental health through therapy, counseling, careful use of medications </a:t>
            </a:r>
          </a:p>
          <a:p>
            <a:r>
              <a:rPr lang="en-US" dirty="0"/>
              <a:t>Activities like meditation or art to reduce depression and anxiety.</a:t>
            </a:r>
          </a:p>
          <a:p>
            <a:r>
              <a:rPr lang="en-US" dirty="0"/>
              <a:t>Prioritizes interaction with family, friends, and the community </a:t>
            </a:r>
          </a:p>
          <a:p>
            <a:r>
              <a:rPr lang="en-US" dirty="0"/>
              <a:t>Prevent isolation and enhance a sense of belonging.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6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1227-CBEC-9E93-4D1D-EB1EFE00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Spiritual Wellbeing (Spirit)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8846B-4B3C-2B3B-E264-626102BA0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personal values</a:t>
            </a:r>
          </a:p>
          <a:p>
            <a:r>
              <a:rPr lang="en-US" dirty="0"/>
              <a:t>Religious practices </a:t>
            </a:r>
          </a:p>
          <a:p>
            <a:r>
              <a:rPr lang="en-US" dirty="0"/>
              <a:t>Existential needs </a:t>
            </a:r>
          </a:p>
          <a:p>
            <a:r>
              <a:rPr lang="en-US" dirty="0"/>
              <a:t>Aiding in coping with illness and finding meaning.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6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F5C-71E5-4E41-8F82-37096EE6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Environmental Safety (Surroundings)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A3E7-1F8D-D457-9BFB-6AA0A5B0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Ensures the living space is safe, comfortable, accessible, and supportive of the senior's lifestyle. </a:t>
            </a:r>
          </a:p>
          <a:p>
            <a:r>
              <a:rPr lang="en-US" dirty="0"/>
              <a:t>Fall prevention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A36D-48D5-0C0D-0051-C05C2DC0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612"/>
            <a:ext cx="10515600" cy="1325563"/>
          </a:xfrm>
        </p:spPr>
        <p:txBody>
          <a:bodyPr/>
          <a:lstStyle/>
          <a:p>
            <a:r>
              <a:rPr lang="en-US" b="1" dirty="0"/>
              <a:t>Mobility-Assisting Devices for Home Use 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FB269A-F03E-A0B2-602E-5F59B0C4D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50" y="1908969"/>
            <a:ext cx="5905500" cy="3327400"/>
          </a:xfrm>
        </p:spPr>
      </p:pic>
    </p:spTree>
    <p:extLst>
      <p:ext uri="{BB962C8B-B14F-4D97-AF65-F5344CB8AC3E}">
        <p14:creationId xmlns:p14="http://schemas.microsoft.com/office/powerpoint/2010/main" val="20336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4AFA-2BCF-F0B8-6637-E6A6F952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6"/>
          </a:xfrm>
        </p:spPr>
        <p:txBody>
          <a:bodyPr>
            <a:noAutofit/>
          </a:bodyPr>
          <a:lstStyle/>
          <a:p>
            <a:pPr marL="0" indent="0"/>
            <a:br>
              <a:rPr lang="en-US" sz="1200" dirty="0"/>
            </a:b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65F9-4C57-62D3-2011-EB7695CE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086"/>
            <a:ext cx="10515600" cy="57088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 When I get older losing my hair  </a:t>
            </a:r>
            <a:br>
              <a:rPr lang="en-US" dirty="0"/>
            </a:br>
            <a:r>
              <a:rPr lang="en-US" b="1" dirty="0"/>
              <a:t>Many years from now</a:t>
            </a:r>
            <a:br>
              <a:rPr lang="en-US" dirty="0"/>
            </a:br>
            <a:r>
              <a:rPr lang="en-US" dirty="0"/>
              <a:t>Will you still be sending me a Valentine</a:t>
            </a:r>
            <a:br>
              <a:rPr lang="en-US" dirty="0"/>
            </a:br>
            <a:r>
              <a:rPr lang="en-US" dirty="0"/>
              <a:t>Birthday greetings, bottle of wine?</a:t>
            </a:r>
            <a:br>
              <a:rPr lang="en-US" dirty="0"/>
            </a:br>
            <a:r>
              <a:rPr lang="en-US" dirty="0"/>
              <a:t>If I'd been out 'til quarter to three</a:t>
            </a:r>
            <a:br>
              <a:rPr lang="en-US" dirty="0"/>
            </a:br>
            <a:r>
              <a:rPr lang="en-US" dirty="0"/>
              <a:t>Would you lock the door?</a:t>
            </a:r>
            <a:br>
              <a:rPr lang="en-US" dirty="0"/>
            </a:br>
            <a:r>
              <a:rPr lang="en-US" dirty="0"/>
              <a:t>… Will you still need me, will you still feed me</a:t>
            </a:r>
            <a:br>
              <a:rPr lang="en-US" dirty="0"/>
            </a:br>
            <a:r>
              <a:rPr lang="en-US" b="1" dirty="0"/>
              <a:t>When I’m 64………. or 74 or 84 or 94 or 104?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4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BA6B-A88D-C584-0584-C475674F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Decisions,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97B7-3B6F-ADD9-4E42-92D7BD04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45415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If you find you can no longer manage these things, it may be in the best interest of your loved one to move to assisted living for their own benefit</a:t>
            </a:r>
          </a:p>
          <a:p>
            <a:r>
              <a:rPr lang="en-US" sz="2400" dirty="0"/>
              <a:t>Bathing (cleaning themselves in a bath or shower)</a:t>
            </a:r>
          </a:p>
          <a:p>
            <a:r>
              <a:rPr lang="en-US" sz="2400" dirty="0"/>
              <a:t>Dressing (getting dressed and choosing appropriate clothing)</a:t>
            </a:r>
          </a:p>
          <a:p>
            <a:r>
              <a:rPr lang="en-US" sz="2400" dirty="0"/>
              <a:t>Toileting (going to the bathroom)</a:t>
            </a:r>
          </a:p>
          <a:p>
            <a:r>
              <a:rPr lang="en-US" sz="2400" dirty="0"/>
              <a:t>Transferring (the ability to get in and out of bed)</a:t>
            </a:r>
          </a:p>
          <a:p>
            <a:r>
              <a:rPr lang="en-US" sz="2400" dirty="0"/>
              <a:t>Continence (bladder and bowel control)</a:t>
            </a:r>
          </a:p>
          <a:p>
            <a:r>
              <a:rPr lang="en-US" sz="2400" dirty="0"/>
              <a:t>Eating (feeding themselves, including handling utensils, swallowing, proper nutrition)</a:t>
            </a:r>
          </a:p>
          <a:p>
            <a:r>
              <a:rPr lang="en-US" sz="2400" dirty="0"/>
              <a:t>You just don’t have the stamina or physical ability to do what’s necessary</a:t>
            </a:r>
          </a:p>
          <a:p>
            <a:r>
              <a:rPr lang="en-US" sz="2400" dirty="0"/>
              <a:t>You’ve run out of patience and are mentally fatigue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B45F-98EE-6F41-7539-436D7290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Domains of Holistic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76C0-C484-7BA0-2114-E14A9A4EA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Physical Health (Body)</a:t>
            </a:r>
          </a:p>
          <a:p>
            <a:r>
              <a:rPr lang="en-US" b="1" dirty="0"/>
              <a:t>Mental &amp; Cognitive Health (Mind)</a:t>
            </a:r>
            <a:endParaRPr lang="en-US" dirty="0"/>
          </a:p>
          <a:p>
            <a:r>
              <a:rPr lang="en-US" b="1" dirty="0"/>
              <a:t>Emotional/Psychological Well-being (Mind/Heart)</a:t>
            </a:r>
          </a:p>
          <a:p>
            <a:r>
              <a:rPr lang="en-US" b="1" dirty="0"/>
              <a:t>Social Connection (Community)</a:t>
            </a:r>
          </a:p>
          <a:p>
            <a:r>
              <a:rPr lang="en-US" b="1" dirty="0"/>
              <a:t>Spiritual Well-being (Spirit)</a:t>
            </a:r>
          </a:p>
          <a:p>
            <a:r>
              <a:rPr lang="en-US" b="1" dirty="0"/>
              <a:t>Environmental Safety (Surroundings):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303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B8BE-F8E0-5176-603C-E0810C25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Size Does Not Fit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27191-AE15-81D1-D8E3-D5610326E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Because Senior Citizens range from </a:t>
            </a:r>
          </a:p>
          <a:p>
            <a:r>
              <a:rPr lang="en-US" dirty="0"/>
              <a:t> “Sharp as a tack” to various stages of cognitive impairment to frankly demented</a:t>
            </a:r>
          </a:p>
          <a:p>
            <a:r>
              <a:rPr lang="en-US" dirty="0"/>
              <a:t>“Healthy as horse” to multiple well treated chronic illnesses to ill and in poor health</a:t>
            </a:r>
          </a:p>
          <a:p>
            <a:r>
              <a:rPr lang="en-US" dirty="0"/>
              <a:t>“Spry as a spring chicken” to various stages of mobility impairment ranging from slow to needing an assistive device to a wheelchair to bedridden</a:t>
            </a:r>
          </a:p>
          <a:p>
            <a:r>
              <a:rPr lang="en-US" dirty="0"/>
              <a:t>Gregarious and outgoing to seclusive or withdrawn</a:t>
            </a:r>
          </a:p>
          <a:p>
            <a:pPr marL="0" indent="0">
              <a:buNone/>
            </a:pPr>
            <a:r>
              <a:rPr lang="en-US" dirty="0"/>
              <a:t>Thorough and careful assessment coupled with a personalized approach to each person must be taken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5217-348E-C134-2A76-899E8D7C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Physical Health (Body):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483E-37F4-F734-879E-4AB696205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Focuses on managing chronic conditions</a:t>
            </a:r>
          </a:p>
          <a:p>
            <a:r>
              <a:rPr lang="en-US" dirty="0"/>
              <a:t>Being vigilant for acute illnesses </a:t>
            </a:r>
          </a:p>
          <a:p>
            <a:r>
              <a:rPr lang="en-US" dirty="0"/>
              <a:t>Nutrition </a:t>
            </a:r>
          </a:p>
          <a:p>
            <a:r>
              <a:rPr lang="en-US" dirty="0"/>
              <a:t>Hydration </a:t>
            </a:r>
          </a:p>
          <a:p>
            <a:r>
              <a:rPr lang="en-US" dirty="0"/>
              <a:t>Exercise/mobility </a:t>
            </a:r>
          </a:p>
          <a:p>
            <a:r>
              <a:rPr lang="en-US" dirty="0"/>
              <a:t>Medication management</a:t>
            </a:r>
          </a:p>
          <a:p>
            <a:r>
              <a:rPr lang="en-US" dirty="0"/>
              <a:t>Maintain independence vs assist if confused in taking meds</a:t>
            </a:r>
          </a:p>
          <a:p>
            <a:r>
              <a:rPr lang="en-US" dirty="0"/>
              <a:t>Compliance is what counts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AFBACD-0CD6-409F-E222-1CCF9D6A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Beers Criteria. </a:t>
            </a:r>
            <a:br>
              <a:rPr lang="en-US" dirty="0"/>
            </a:br>
            <a:r>
              <a:rPr lang="en-US" sz="2400" dirty="0"/>
              <a:t>Caretakers are on the frontlines of the “safety net” of doctors and pharmacists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11776D-8012-A2E1-5EF1-CB5C49EE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Medications to Avoid:</a:t>
            </a:r>
            <a:r>
              <a:rPr lang="en-US" dirty="0"/>
              <a:t> Drugs that should generally be avoided by most older adults due to high risk.</a:t>
            </a:r>
          </a:p>
          <a:p>
            <a:pPr lvl="0"/>
            <a:r>
              <a:rPr lang="en-US" b="1" dirty="0"/>
              <a:t>Disease-Specific Avoidance:</a:t>
            </a:r>
            <a:r>
              <a:rPr lang="en-US" dirty="0"/>
              <a:t> Medications that can worsen specific existing conditions, such as heart failure or dementia.</a:t>
            </a:r>
          </a:p>
          <a:p>
            <a:pPr lvl="0"/>
            <a:r>
              <a:rPr lang="en-US" b="1" dirty="0"/>
              <a:t>Use with Caution:</a:t>
            </a:r>
            <a:r>
              <a:rPr lang="en-US" dirty="0"/>
              <a:t> Drugs that may be necessary but require close monitoring for side effects.</a:t>
            </a:r>
          </a:p>
          <a:p>
            <a:pPr lvl="0"/>
            <a:r>
              <a:rPr lang="en-US" b="1" dirty="0"/>
              <a:t>Drug-Drug Interactions:</a:t>
            </a:r>
            <a:r>
              <a:rPr lang="en-US" dirty="0"/>
              <a:t> Dangerous combinations that can lead to severe adverse reactions when taken together.</a:t>
            </a:r>
          </a:p>
          <a:p>
            <a:pPr lvl="0"/>
            <a:r>
              <a:rPr lang="en-US" b="1" dirty="0"/>
              <a:t>Renal (Kidney) Adjustments:</a:t>
            </a:r>
            <a:r>
              <a:rPr lang="en-US" dirty="0"/>
              <a:t> Medications that need different dosing—or should be avoided entirely—based on how well the patient's kidneys function.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1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1EA0-C11F-41C7-1EA0-92829D71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Mental &amp; Cognitive Health (Mind)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6C53-89FC-843A-C51E-26661D0A8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Involves stimulating brain activity</a:t>
            </a:r>
          </a:p>
          <a:p>
            <a:r>
              <a:rPr lang="en-US" dirty="0"/>
              <a:t>Managing cognitive decline (e.g., dementia care), </a:t>
            </a:r>
          </a:p>
          <a:p>
            <a:r>
              <a:rPr lang="en-US" dirty="0"/>
              <a:t>Addressing neurological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8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78BB-AA25-8F23-5C81-4F3ABB3A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Amyloid Plaques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6363D3-8F18-D7DC-ACCA-276B62869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791"/>
          <a:stretch>
            <a:fillRect/>
          </a:stretch>
        </p:blipFill>
        <p:spPr>
          <a:xfrm>
            <a:off x="2134491" y="1825625"/>
            <a:ext cx="7923017" cy="42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2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EB88-78D2-0F8B-D181-B429C72C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Cholinesterase, Acetylcholinesterase, Donepezil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D66F52-45C2-DBE6-BE0E-6B4504109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100" y="2007394"/>
            <a:ext cx="7035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BBFA-F9CB-7D3E-E00D-9FB6E2D0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Glutamate and Namenda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B55ACF-1BA7-5E35-A023-EBBC4BB63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2058194"/>
            <a:ext cx="6934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645</Words>
  <Application>Microsoft Office PowerPoint</Application>
  <PresentationFormat>Widescreen</PresentationFormat>
  <Paragraphs>77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Corbel</vt:lpstr>
      <vt:lpstr>Office Theme</vt:lpstr>
      <vt:lpstr>Holistic Care of the Elderly</vt:lpstr>
      <vt:lpstr>Core Domains of Holistic Care</vt:lpstr>
      <vt:lpstr>One Size Does Not Fit All</vt:lpstr>
      <vt:lpstr>Physical Health (Body): </vt:lpstr>
      <vt:lpstr>The Beers Criteria.  Caretakers are on the frontlines of the “safety net” of doctors and pharmacists</vt:lpstr>
      <vt:lpstr>Mental &amp; Cognitive Health (Mind)</vt:lpstr>
      <vt:lpstr>Amyloid Plaques</vt:lpstr>
      <vt:lpstr>Cholinesterase, Acetylcholinesterase, Donepezil</vt:lpstr>
      <vt:lpstr>Glutamate and Namenda</vt:lpstr>
      <vt:lpstr>Emotional/Psychological Wellbeing &amp; (Mind/Heart) Social Connection (Community)</vt:lpstr>
      <vt:lpstr>Spiritual Wellbeing (Spirit)</vt:lpstr>
      <vt:lpstr>Environmental Safety (Surroundings)</vt:lpstr>
      <vt:lpstr>Mobility-Assisting Devices for Home Use  </vt:lpstr>
      <vt:lpstr> </vt:lpstr>
      <vt:lpstr>Decisions,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Kelsi Gulig</dc:creator>
  <cp:lastModifiedBy>Jess Selland</cp:lastModifiedBy>
  <cp:revision>102</cp:revision>
  <dcterms:created xsi:type="dcterms:W3CDTF">2022-09-12T18:38:50Z</dcterms:created>
  <dcterms:modified xsi:type="dcterms:W3CDTF">2026-05-14T15:01:36Z</dcterms:modified>
</cp:coreProperties>
</file>